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42"/>
  </p:handoutMasterIdLst>
  <p:sldIdLst>
    <p:sldId id="256" r:id="rId3"/>
    <p:sldId id="7456" r:id="rId4"/>
    <p:sldId id="7471" r:id="rId6"/>
    <p:sldId id="7558" r:id="rId7"/>
    <p:sldId id="7559" r:id="rId8"/>
    <p:sldId id="7560" r:id="rId9"/>
    <p:sldId id="7556" r:id="rId10"/>
    <p:sldId id="7609" r:id="rId11"/>
    <p:sldId id="7611" r:id="rId12"/>
    <p:sldId id="7543" r:id="rId13"/>
    <p:sldId id="7518" r:id="rId14"/>
    <p:sldId id="7520" r:id="rId15"/>
    <p:sldId id="7589" r:id="rId16"/>
    <p:sldId id="7590" r:id="rId17"/>
    <p:sldId id="7475" r:id="rId18"/>
    <p:sldId id="7536" r:id="rId19"/>
    <p:sldId id="7564" r:id="rId20"/>
    <p:sldId id="7489" r:id="rId21"/>
    <p:sldId id="7540" r:id="rId22"/>
    <p:sldId id="7592" r:id="rId23"/>
    <p:sldId id="7593" r:id="rId24"/>
    <p:sldId id="7594" r:id="rId25"/>
    <p:sldId id="7595" r:id="rId26"/>
    <p:sldId id="7596" r:id="rId27"/>
    <p:sldId id="7597" r:id="rId28"/>
    <p:sldId id="7598" r:id="rId29"/>
    <p:sldId id="7599" r:id="rId30"/>
    <p:sldId id="7600" r:id="rId31"/>
    <p:sldId id="7642" r:id="rId32"/>
    <p:sldId id="7645" r:id="rId33"/>
    <p:sldId id="7643" r:id="rId34"/>
    <p:sldId id="7644" r:id="rId35"/>
    <p:sldId id="7636" r:id="rId36"/>
    <p:sldId id="7641" r:id="rId37"/>
    <p:sldId id="7647" r:id="rId38"/>
    <p:sldId id="7648" r:id="rId39"/>
    <p:sldId id="7654" r:id="rId40"/>
    <p:sldId id="7653" r:id="rId41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C41"/>
    <a:srgbClr val="3477AF"/>
    <a:srgbClr val="3D5F6B"/>
    <a:srgbClr val="3C5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>
        <p:scale>
          <a:sx n="100" d="100"/>
          <a:sy n="100" d="100"/>
        </p:scale>
        <p:origin x="306" y="444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7" Type="http://schemas.openxmlformats.org/officeDocument/2006/relationships/tags" Target="tags/tag17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519B5-5BA9-4D6A-991B-34EAE34314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1FFF-FA25-43D0-88C3-B34197ACD1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421C-C84E-4F0D-804F-E0A40D1B1D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421C-C84E-4F0D-804F-E0A40D1B1D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421C-C84E-4F0D-804F-E0A40D1B1D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421C-C84E-4F0D-804F-E0A40D1B1D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421C-C84E-4F0D-804F-E0A40D1B1D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421C-C84E-4F0D-804F-E0A40D1B1D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421C-C84E-4F0D-804F-E0A40D1B1D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421C-C84E-4F0D-804F-E0A40D1B1D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421C-C84E-4F0D-804F-E0A40D1B1D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7"/>
          <a:stretch>
            <a:fillRect/>
          </a:stretch>
        </p:blipFill>
        <p:spPr>
          <a:xfrm flipH="1">
            <a:off x="952499" y="0"/>
            <a:ext cx="11239500" cy="6880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25938"/>
            <a:ext cx="12191998" cy="6898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593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8E2B-9C36-4502-8ACA-B3186A2A8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DE0F-9720-4A79-B9F3-3554C40F13F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0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3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4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5.jpe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6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7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8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9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13.xml"/><Relationship Id="rId13" Type="http://schemas.openxmlformats.org/officeDocument/2006/relationships/image" Target="../media/image7.png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0.pn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1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2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3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4.pn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9.pn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0.png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8.png"/><Relationship Id="rId1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1" Type="http://schemas.openxmlformats.org/officeDocument/2006/relationships/slideLayout" Target="../slideLayouts/slideLayout18.xml"/><Relationship Id="rId20" Type="http://schemas.openxmlformats.org/officeDocument/2006/relationships/image" Target="../media/image28.jpeg"/><Relationship Id="rId2" Type="http://schemas.openxmlformats.org/officeDocument/2006/relationships/image" Target="../media/image11.GIF"/><Relationship Id="rId19" Type="http://schemas.openxmlformats.org/officeDocument/2006/relationships/image" Target="../media/image27.GIF"/><Relationship Id="rId18" Type="http://schemas.openxmlformats.org/officeDocument/2006/relationships/image" Target="../media/image26.GIF"/><Relationship Id="rId17" Type="http://schemas.openxmlformats.org/officeDocument/2006/relationships/image" Target="../media/image25.png"/><Relationship Id="rId16" Type="http://schemas.openxmlformats.org/officeDocument/2006/relationships/image" Target="../media/image24.jpeg"/><Relationship Id="rId15" Type="http://schemas.openxmlformats.org/officeDocument/2006/relationships/image" Target="../media/image23.jpeg"/><Relationship Id="rId14" Type="http://schemas.openxmlformats.org/officeDocument/2006/relationships/image" Target="../media/image22.jpeg"/><Relationship Id="rId13" Type="http://schemas.openxmlformats.org/officeDocument/2006/relationships/image" Target="../media/image21.jpeg"/><Relationship Id="rId12" Type="http://schemas.openxmlformats.org/officeDocument/2006/relationships/image" Target="../media/image7.png"/><Relationship Id="rId11" Type="http://schemas.openxmlformats.org/officeDocument/2006/relationships/image" Target="../media/image20.jpeg"/><Relationship Id="rId10" Type="http://schemas.openxmlformats.org/officeDocument/2006/relationships/image" Target="../media/image19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jpe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91" y="517792"/>
            <a:ext cx="3719913" cy="861076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1778635" y="3801745"/>
            <a:ext cx="838517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喀</a:t>
            </a:r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斯</a:t>
            </a:r>
            <a:r>
              <a:rPr lang="zh-CN" altLang="en-US" sz="5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玛商城</a:t>
            </a:r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操作流程介绍</a:t>
            </a:r>
            <a:endParaRPr lang="zh-CN" altLang="en-US" sz="5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832325" y="4947453"/>
            <a:ext cx="4145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喀斯玛（北京）科技有限公司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2118360"/>
            <a:ext cx="3720465" cy="1459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30"/>
          <p:cNvCxnSpPr>
            <a:cxnSpLocks noChangeShapeType="1"/>
          </p:cNvCxnSpPr>
          <p:nvPr/>
        </p:nvCxnSpPr>
        <p:spPr bwMode="auto">
          <a:xfrm>
            <a:off x="3629009" y="4127596"/>
            <a:ext cx="12188239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 220"/>
          <p:cNvSpPr/>
          <p:nvPr/>
        </p:nvSpPr>
        <p:spPr>
          <a:xfrm flipH="1">
            <a:off x="3889375" y="1856106"/>
            <a:ext cx="8301991" cy="3253105"/>
          </a:xfrm>
          <a:custGeom>
            <a:avLst/>
            <a:gdLst>
              <a:gd name="connsiteX0" fmla="*/ 0 w 12362"/>
              <a:gd name="connsiteY0" fmla="*/ 0 h 5123"/>
              <a:gd name="connsiteX1" fmla="*/ 10980 w 12362"/>
              <a:gd name="connsiteY1" fmla="*/ 13 h 5123"/>
              <a:gd name="connsiteX2" fmla="*/ 12362 w 12362"/>
              <a:gd name="connsiteY2" fmla="*/ 2562 h 5123"/>
              <a:gd name="connsiteX3" fmla="*/ 10935 w 12362"/>
              <a:gd name="connsiteY3" fmla="*/ 5003 h 5123"/>
              <a:gd name="connsiteX4" fmla="*/ 0 w 12362"/>
              <a:gd name="connsiteY4" fmla="*/ 5123 h 5123"/>
              <a:gd name="connsiteX5" fmla="*/ 0 w 12362"/>
              <a:gd name="connsiteY5" fmla="*/ 0 h 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2" h="5123">
                <a:moveTo>
                  <a:pt x="0" y="0"/>
                </a:moveTo>
                <a:lnTo>
                  <a:pt x="10980" y="13"/>
                </a:lnTo>
                <a:lnTo>
                  <a:pt x="12362" y="2562"/>
                </a:lnTo>
                <a:lnTo>
                  <a:pt x="10935" y="5003"/>
                </a:lnTo>
                <a:lnTo>
                  <a:pt x="0" y="512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5" name=" 220"/>
          <p:cNvSpPr/>
          <p:nvPr/>
        </p:nvSpPr>
        <p:spPr>
          <a:xfrm>
            <a:off x="-13970" y="2430145"/>
            <a:ext cx="4822191" cy="2269490"/>
          </a:xfrm>
          <a:custGeom>
            <a:avLst/>
            <a:gdLst>
              <a:gd name="connsiteX0" fmla="*/ 0 w 8151"/>
              <a:gd name="connsiteY0" fmla="*/ 10 h 3574"/>
              <a:gd name="connsiteX1" fmla="*/ 7060 w 8151"/>
              <a:gd name="connsiteY1" fmla="*/ 0 h 3574"/>
              <a:gd name="connsiteX2" fmla="*/ 8151 w 8151"/>
              <a:gd name="connsiteY2" fmla="*/ 1792 h 3574"/>
              <a:gd name="connsiteX3" fmla="*/ 6948 w 8151"/>
              <a:gd name="connsiteY3" fmla="*/ 3497 h 3574"/>
              <a:gd name="connsiteX4" fmla="*/ 0 w 8151"/>
              <a:gd name="connsiteY4" fmla="*/ 3574 h 3574"/>
              <a:gd name="connsiteX5" fmla="*/ 0 w 8151"/>
              <a:gd name="connsiteY5" fmla="*/ 10 h 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" h="3574">
                <a:moveTo>
                  <a:pt x="0" y="10"/>
                </a:moveTo>
                <a:lnTo>
                  <a:pt x="7060" y="0"/>
                </a:lnTo>
                <a:lnTo>
                  <a:pt x="8151" y="1792"/>
                </a:lnTo>
                <a:lnTo>
                  <a:pt x="6948" y="3497"/>
                </a:lnTo>
                <a:lnTo>
                  <a:pt x="0" y="3574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FZHei-B01S" panose="02010601030101010101" pitchFamily="2" charset="-122"/>
              <a:ea typeface="FZHei-B01S" panose="02010601030101010101" pitchFamily="2" charset="-122"/>
            </a:endParaRPr>
          </a:p>
        </p:txBody>
      </p:sp>
      <p:sp>
        <p:nvSpPr>
          <p:cNvPr id="16" name="TextBox 59"/>
          <p:cNvSpPr txBox="1">
            <a:spLocks noChangeArrowheads="1"/>
          </p:cNvSpPr>
          <p:nvPr/>
        </p:nvSpPr>
        <p:spPr bwMode="auto">
          <a:xfrm flipH="1">
            <a:off x="1635381" y="2553429"/>
            <a:ext cx="1782259" cy="185864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defRPr/>
            </a:pPr>
            <a:r>
              <a:rPr lang="en-US" altLang="zh-CN" sz="11500" kern="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en-US" altLang="zh-CN" sz="1150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8836684" y="3067039"/>
            <a:ext cx="3289465" cy="830981"/>
          </a:xfrm>
          <a:prstGeom prst="rect">
            <a:avLst/>
          </a:prstGeom>
          <a:noFill/>
        </p:spPr>
        <p:txBody>
          <a:bodyPr vert="horz" wrap="square" lIns="91424" tIns="45712" rIns="91424" bIns="45712" rtlCol="0" anchor="ctr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rgbClr val="3477AF"/>
                </a:solidFill>
                <a:latin typeface="黑体" panose="02010609060101010101" charset="-122"/>
                <a:ea typeface="黑体" panose="02010609060101010101" charset="-122"/>
              </a:rPr>
              <a:t>登录方式</a:t>
            </a:r>
            <a:endParaRPr lang="zh-CN" altLang="en-US" sz="4800" b="1" dirty="0">
              <a:solidFill>
                <a:srgbClr val="3477A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015" y="2430145"/>
            <a:ext cx="3858895" cy="218376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241901" y="382173"/>
            <a:ext cx="9875695" cy="3402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打开上海海洋大学官网https://www.shou.edu.cn/，登录海大综合服务平台。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菱形 27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2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0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登录方式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" y="948055"/>
            <a:ext cx="9771380" cy="560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278" y="118412"/>
            <a:ext cx="1316500" cy="883947"/>
            <a:chOff x="43278" y="118412"/>
            <a:chExt cx="1316500" cy="883947"/>
          </a:xfrm>
        </p:grpSpPr>
        <p:sp>
          <p:nvSpPr>
            <p:cNvPr id="28" name="菱形 27"/>
            <p:cNvSpPr/>
            <p:nvPr/>
          </p:nvSpPr>
          <p:spPr>
            <a:xfrm>
              <a:off x="43278" y="288542"/>
              <a:ext cx="543688" cy="543688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475831" y="118412"/>
              <a:ext cx="883947" cy="883947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2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30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登录方式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" y="1093470"/>
            <a:ext cx="10436225" cy="54616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41901" y="382173"/>
            <a:ext cx="9875695" cy="340259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进入【采购管理系统】。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278" y="118412"/>
            <a:ext cx="1316500" cy="883947"/>
            <a:chOff x="43278" y="118412"/>
            <a:chExt cx="1316500" cy="883947"/>
          </a:xfrm>
        </p:grpSpPr>
        <p:sp>
          <p:nvSpPr>
            <p:cNvPr id="28" name="菱形 27"/>
            <p:cNvSpPr/>
            <p:nvPr/>
          </p:nvSpPr>
          <p:spPr>
            <a:xfrm>
              <a:off x="43278" y="288542"/>
              <a:ext cx="543688" cy="543688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475831" y="118412"/>
              <a:ext cx="883947" cy="883947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2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30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登录方式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41901" y="382173"/>
            <a:ext cx="9875695" cy="340259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点击喀斯玛商城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" y="1071245"/>
            <a:ext cx="11064240" cy="5244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278" y="118412"/>
            <a:ext cx="1316500" cy="883947"/>
            <a:chOff x="43278" y="118412"/>
            <a:chExt cx="1316500" cy="883947"/>
          </a:xfrm>
        </p:grpSpPr>
        <p:sp>
          <p:nvSpPr>
            <p:cNvPr id="28" name="菱形 27"/>
            <p:cNvSpPr/>
            <p:nvPr/>
          </p:nvSpPr>
          <p:spPr>
            <a:xfrm>
              <a:off x="43278" y="288542"/>
              <a:ext cx="543688" cy="543688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475831" y="118412"/>
              <a:ext cx="883947" cy="883947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2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30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登录方式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41901" y="382173"/>
            <a:ext cx="9875695" cy="340259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进入喀斯玛商城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5" y="1051560"/>
            <a:ext cx="11146155" cy="4079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6740" y="5460365"/>
            <a:ext cx="7380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Tips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CASmart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已经与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SHOU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官网对接，老师按如上方法单点登录即可，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无需额外注册（或使用）其他账号密码登录；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 220"/>
          <p:cNvSpPr/>
          <p:nvPr/>
        </p:nvSpPr>
        <p:spPr>
          <a:xfrm flipH="1">
            <a:off x="3889375" y="1856106"/>
            <a:ext cx="8301991" cy="3253105"/>
          </a:xfrm>
          <a:custGeom>
            <a:avLst/>
            <a:gdLst>
              <a:gd name="connsiteX0" fmla="*/ 0 w 12362"/>
              <a:gd name="connsiteY0" fmla="*/ 0 h 5123"/>
              <a:gd name="connsiteX1" fmla="*/ 10980 w 12362"/>
              <a:gd name="connsiteY1" fmla="*/ 13 h 5123"/>
              <a:gd name="connsiteX2" fmla="*/ 12362 w 12362"/>
              <a:gd name="connsiteY2" fmla="*/ 2562 h 5123"/>
              <a:gd name="connsiteX3" fmla="*/ 10935 w 12362"/>
              <a:gd name="connsiteY3" fmla="*/ 5003 h 5123"/>
              <a:gd name="connsiteX4" fmla="*/ 0 w 12362"/>
              <a:gd name="connsiteY4" fmla="*/ 5123 h 5123"/>
              <a:gd name="connsiteX5" fmla="*/ 0 w 12362"/>
              <a:gd name="connsiteY5" fmla="*/ 0 h 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2" h="5123">
                <a:moveTo>
                  <a:pt x="0" y="0"/>
                </a:moveTo>
                <a:lnTo>
                  <a:pt x="10980" y="13"/>
                </a:lnTo>
                <a:lnTo>
                  <a:pt x="12362" y="2562"/>
                </a:lnTo>
                <a:lnTo>
                  <a:pt x="10935" y="5003"/>
                </a:lnTo>
                <a:lnTo>
                  <a:pt x="0" y="512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5" name=" 220"/>
          <p:cNvSpPr/>
          <p:nvPr/>
        </p:nvSpPr>
        <p:spPr>
          <a:xfrm>
            <a:off x="-13970" y="2430145"/>
            <a:ext cx="4822191" cy="2269490"/>
          </a:xfrm>
          <a:custGeom>
            <a:avLst/>
            <a:gdLst>
              <a:gd name="connsiteX0" fmla="*/ 0 w 8151"/>
              <a:gd name="connsiteY0" fmla="*/ 10 h 3574"/>
              <a:gd name="connsiteX1" fmla="*/ 7060 w 8151"/>
              <a:gd name="connsiteY1" fmla="*/ 0 h 3574"/>
              <a:gd name="connsiteX2" fmla="*/ 8151 w 8151"/>
              <a:gd name="connsiteY2" fmla="*/ 1792 h 3574"/>
              <a:gd name="connsiteX3" fmla="*/ 6948 w 8151"/>
              <a:gd name="connsiteY3" fmla="*/ 3497 h 3574"/>
              <a:gd name="connsiteX4" fmla="*/ 0 w 8151"/>
              <a:gd name="connsiteY4" fmla="*/ 3574 h 3574"/>
              <a:gd name="connsiteX5" fmla="*/ 0 w 8151"/>
              <a:gd name="connsiteY5" fmla="*/ 10 h 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" h="3574">
                <a:moveTo>
                  <a:pt x="0" y="10"/>
                </a:moveTo>
                <a:lnTo>
                  <a:pt x="7060" y="0"/>
                </a:lnTo>
                <a:lnTo>
                  <a:pt x="8151" y="1792"/>
                </a:lnTo>
                <a:lnTo>
                  <a:pt x="6948" y="3497"/>
                </a:lnTo>
                <a:lnTo>
                  <a:pt x="0" y="3574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350" dirty="0"/>
          </a:p>
        </p:txBody>
      </p:sp>
      <p:sp>
        <p:nvSpPr>
          <p:cNvPr id="16" name="TextBox 59"/>
          <p:cNvSpPr txBox="1">
            <a:spLocks noChangeArrowheads="1"/>
          </p:cNvSpPr>
          <p:nvPr/>
        </p:nvSpPr>
        <p:spPr bwMode="auto">
          <a:xfrm flipH="1">
            <a:off x="1635381" y="2553429"/>
            <a:ext cx="1782259" cy="185864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defRPr/>
            </a:pPr>
            <a:r>
              <a:rPr lang="en-US" altLang="zh-CN" sz="1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en-US" altLang="zh-CN" sz="1150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8725559" y="3150742"/>
            <a:ext cx="3289465" cy="828675"/>
          </a:xfrm>
          <a:prstGeom prst="rect">
            <a:avLst/>
          </a:prstGeom>
          <a:noFill/>
        </p:spPr>
        <p:txBody>
          <a:bodyPr vert="horz" wrap="square" lIns="91424" tIns="45712" rIns="91424" bIns="45712" rtlCol="0" anchor="ctr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rgbClr val="3477AF"/>
                </a:solidFill>
                <a:latin typeface="黑体" panose="02010609060101010101" charset="-122"/>
                <a:ea typeface="黑体" panose="02010609060101010101" charset="-122"/>
              </a:rPr>
              <a:t>资料设置</a:t>
            </a:r>
            <a:endParaRPr lang="zh-CN" altLang="en-US" sz="4800" b="1" dirty="0">
              <a:solidFill>
                <a:srgbClr val="3477A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pic>
        <p:nvPicPr>
          <p:cNvPr id="2" name="图片 1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20" y="2430145"/>
            <a:ext cx="3601720" cy="22161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菱形 43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5" name="菱形 44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3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46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资料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设置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48238" y="1150877"/>
            <a:ext cx="7156117" cy="3076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个人资料设置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38" name="文本框 12"/>
          <p:cNvSpPr txBox="1"/>
          <p:nvPr/>
        </p:nvSpPr>
        <p:spPr>
          <a:xfrm>
            <a:off x="475831" y="2752900"/>
            <a:ext cx="2578640" cy="658257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1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Times New Roman" panose="02020603050405020304"/>
            </a:endParaRPr>
          </a:p>
          <a:p>
            <a:pPr algn="l">
              <a:lnSpc>
                <a:spcPct val="100000"/>
              </a:lnSpc>
            </a:pP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进入会员中心</a:t>
            </a:r>
            <a:r>
              <a:rPr lang="en-US" altLang="zh-CN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-</a:t>
            </a: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账户管理</a:t>
            </a:r>
            <a:r>
              <a:rPr lang="en-US" altLang="zh-CN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-</a:t>
            </a:r>
            <a:endParaRPr lang="en-US" altLang="zh-CN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Times New Roman" panose="02020603050405020304"/>
            </a:endParaRPr>
          </a:p>
          <a:p>
            <a:pPr algn="l">
              <a:lnSpc>
                <a:spcPct val="100000"/>
              </a:lnSpc>
            </a:pP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我的资料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Times New Roman" panose="02020603050405020304"/>
            </a:endParaRPr>
          </a:p>
        </p:txBody>
      </p:sp>
      <p:sp>
        <p:nvSpPr>
          <p:cNvPr id="40" name="文本框 12"/>
          <p:cNvSpPr txBox="1"/>
          <p:nvPr/>
        </p:nvSpPr>
        <p:spPr>
          <a:xfrm>
            <a:off x="475831" y="4126199"/>
            <a:ext cx="2689775" cy="648999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2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步</a:t>
            </a: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：</a:t>
            </a:r>
            <a:endParaRPr lang="en-US" altLang="zh-CN" sz="1600" b="1" kern="100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Times New Roman" panose="02020603050405020304"/>
            </a:endParaRPr>
          </a:p>
          <a:p>
            <a:pPr algn="l">
              <a:lnSpc>
                <a:spcPct val="100000"/>
              </a:lnSpc>
            </a:pP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更改相关信息，点击保存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Times New Roman" panose="020206030504050203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0" y="-33020"/>
            <a:ext cx="8500110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菱形 43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5" name="菱形 44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3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46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资料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设置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48238" y="1150877"/>
            <a:ext cx="7156117" cy="3076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收货地址设置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38" name="文本框 12"/>
          <p:cNvSpPr txBox="1"/>
          <p:nvPr/>
        </p:nvSpPr>
        <p:spPr>
          <a:xfrm>
            <a:off x="586965" y="2042564"/>
            <a:ext cx="2634208" cy="899518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1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Times New Roman" panose="02020603050405020304"/>
            </a:endParaRPr>
          </a:p>
          <a:p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进入会员中心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→</a:t>
            </a: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账户管理</a:t>
            </a:r>
            <a:r>
              <a:rPr lang="en-US" altLang="zh-CN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→</a:t>
            </a:r>
            <a:endParaRPr lang="en-US" altLang="zh-CN" sz="1600" b="1" kern="100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Times New Roman" panose="02020603050405020304"/>
            </a:endParaRPr>
          </a:p>
          <a:p>
            <a:pPr algn="l">
              <a:lnSpc>
                <a:spcPct val="100000"/>
              </a:lnSpc>
            </a:pP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我的地址簿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Times New Roman" panose="02020603050405020304"/>
            </a:endParaRPr>
          </a:p>
        </p:txBody>
      </p:sp>
      <p:sp>
        <p:nvSpPr>
          <p:cNvPr id="40" name="文本框 12"/>
          <p:cNvSpPr txBox="1"/>
          <p:nvPr/>
        </p:nvSpPr>
        <p:spPr>
          <a:xfrm>
            <a:off x="531398" y="3112211"/>
            <a:ext cx="2689775" cy="648999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2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步</a:t>
            </a: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：</a:t>
            </a:r>
            <a:endParaRPr lang="en-US" altLang="zh-CN" sz="1600" b="1" kern="100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Times New Roman" panose="02020603050405020304"/>
            </a:endParaRPr>
          </a:p>
          <a:p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点击添加收货地址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→</a:t>
            </a: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输入相关信息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→</a:t>
            </a: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保存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Times New Roman" panose="020206030504050203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538" y="1215818"/>
            <a:ext cx="8856968" cy="444119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6740" y="4265295"/>
            <a:ext cx="2280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地址信息格式：xx学院-A/B/C/Dxxx室</a:t>
            </a:r>
            <a:endParaRPr lang="zh-CN" altLang="en-US" sz="1600" b="1" kern="100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6740" y="5178425"/>
            <a:ext cx="2280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收货人格式：</a:t>
            </a:r>
            <a:r>
              <a:rPr lang="en-US" altLang="zh-CN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Casmart-</a:t>
            </a: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xx</a:t>
            </a:r>
            <a:r>
              <a:rPr lang="en-US" altLang="zh-CN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x</a:t>
            </a: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组</a:t>
            </a:r>
            <a:r>
              <a:rPr lang="zh-CN" altLang="en-US" sz="1600" b="1" kern="1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-xxx</a:t>
            </a:r>
            <a:endParaRPr lang="zh-CN" altLang="en-US" sz="1600" b="1" kern="100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30"/>
          <p:cNvCxnSpPr>
            <a:cxnSpLocks noChangeShapeType="1"/>
          </p:cNvCxnSpPr>
          <p:nvPr/>
        </p:nvCxnSpPr>
        <p:spPr bwMode="auto">
          <a:xfrm>
            <a:off x="3629009" y="4127596"/>
            <a:ext cx="12188239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 220"/>
          <p:cNvSpPr/>
          <p:nvPr/>
        </p:nvSpPr>
        <p:spPr>
          <a:xfrm flipH="1">
            <a:off x="3889375" y="1856106"/>
            <a:ext cx="8301991" cy="3253105"/>
          </a:xfrm>
          <a:custGeom>
            <a:avLst/>
            <a:gdLst>
              <a:gd name="connsiteX0" fmla="*/ 0 w 12362"/>
              <a:gd name="connsiteY0" fmla="*/ 0 h 5123"/>
              <a:gd name="connsiteX1" fmla="*/ 10980 w 12362"/>
              <a:gd name="connsiteY1" fmla="*/ 13 h 5123"/>
              <a:gd name="connsiteX2" fmla="*/ 12362 w 12362"/>
              <a:gd name="connsiteY2" fmla="*/ 2562 h 5123"/>
              <a:gd name="connsiteX3" fmla="*/ 10935 w 12362"/>
              <a:gd name="connsiteY3" fmla="*/ 5003 h 5123"/>
              <a:gd name="connsiteX4" fmla="*/ 0 w 12362"/>
              <a:gd name="connsiteY4" fmla="*/ 5123 h 5123"/>
              <a:gd name="connsiteX5" fmla="*/ 0 w 12362"/>
              <a:gd name="connsiteY5" fmla="*/ 0 h 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2" h="5123">
                <a:moveTo>
                  <a:pt x="0" y="0"/>
                </a:moveTo>
                <a:lnTo>
                  <a:pt x="10980" y="13"/>
                </a:lnTo>
                <a:lnTo>
                  <a:pt x="12362" y="2562"/>
                </a:lnTo>
                <a:lnTo>
                  <a:pt x="10935" y="5003"/>
                </a:lnTo>
                <a:lnTo>
                  <a:pt x="0" y="512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9" name=" 220"/>
          <p:cNvSpPr/>
          <p:nvPr/>
        </p:nvSpPr>
        <p:spPr>
          <a:xfrm>
            <a:off x="-13970" y="2430145"/>
            <a:ext cx="4822191" cy="2269490"/>
          </a:xfrm>
          <a:custGeom>
            <a:avLst/>
            <a:gdLst>
              <a:gd name="connsiteX0" fmla="*/ 0 w 8151"/>
              <a:gd name="connsiteY0" fmla="*/ 10 h 3574"/>
              <a:gd name="connsiteX1" fmla="*/ 7060 w 8151"/>
              <a:gd name="connsiteY1" fmla="*/ 0 h 3574"/>
              <a:gd name="connsiteX2" fmla="*/ 8151 w 8151"/>
              <a:gd name="connsiteY2" fmla="*/ 1792 h 3574"/>
              <a:gd name="connsiteX3" fmla="*/ 6948 w 8151"/>
              <a:gd name="connsiteY3" fmla="*/ 3497 h 3574"/>
              <a:gd name="connsiteX4" fmla="*/ 0 w 8151"/>
              <a:gd name="connsiteY4" fmla="*/ 3574 h 3574"/>
              <a:gd name="connsiteX5" fmla="*/ 0 w 8151"/>
              <a:gd name="connsiteY5" fmla="*/ 10 h 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" h="3574">
                <a:moveTo>
                  <a:pt x="0" y="10"/>
                </a:moveTo>
                <a:lnTo>
                  <a:pt x="7060" y="0"/>
                </a:lnTo>
                <a:lnTo>
                  <a:pt x="8151" y="1792"/>
                </a:lnTo>
                <a:lnTo>
                  <a:pt x="6948" y="3497"/>
                </a:lnTo>
                <a:lnTo>
                  <a:pt x="0" y="3574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FZHei-B01S" panose="02010601030101010101" pitchFamily="2" charset="-122"/>
              <a:ea typeface="FZHei-B01S" panose="02010601030101010101" pitchFamily="2" charset="-122"/>
            </a:endParaRPr>
          </a:p>
        </p:txBody>
      </p:sp>
      <p:sp>
        <p:nvSpPr>
          <p:cNvPr id="20" name="TextBox 59"/>
          <p:cNvSpPr txBox="1">
            <a:spLocks noChangeArrowheads="1"/>
          </p:cNvSpPr>
          <p:nvPr/>
        </p:nvSpPr>
        <p:spPr bwMode="auto">
          <a:xfrm flipH="1">
            <a:off x="1635381" y="2553429"/>
            <a:ext cx="1782259" cy="185864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defRPr/>
            </a:pPr>
            <a:r>
              <a:rPr lang="en-US" altLang="zh-CN" sz="1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en-US" altLang="zh-CN" sz="1150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8764929" y="3148954"/>
            <a:ext cx="3289465" cy="830981"/>
          </a:xfrm>
          <a:prstGeom prst="rect">
            <a:avLst/>
          </a:prstGeom>
          <a:noFill/>
        </p:spPr>
        <p:txBody>
          <a:bodyPr vert="horz" wrap="square" lIns="91424" tIns="45712" rIns="91424" bIns="45712" rtlCol="0" anchor="ctr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rgbClr val="3477AF"/>
                </a:solidFill>
                <a:latin typeface="黑体" panose="02010609060101010101" charset="-122"/>
                <a:ea typeface="黑体" panose="02010609060101010101" charset="-122"/>
              </a:rPr>
              <a:t>采购操作</a:t>
            </a:r>
            <a:endParaRPr lang="zh-CN" altLang="en-US" sz="4800" b="1" dirty="0">
              <a:solidFill>
                <a:srgbClr val="3477A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20" y="2530475"/>
            <a:ext cx="3808730" cy="206819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30"/>
          <p:cNvCxnSpPr>
            <a:cxnSpLocks noChangeShapeType="1"/>
          </p:cNvCxnSpPr>
          <p:nvPr/>
        </p:nvCxnSpPr>
        <p:spPr bwMode="auto">
          <a:xfrm>
            <a:off x="3629009" y="4127596"/>
            <a:ext cx="12188239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文本框 55"/>
          <p:cNvSpPr txBox="1"/>
          <p:nvPr/>
        </p:nvSpPr>
        <p:spPr>
          <a:xfrm>
            <a:off x="1622886" y="24446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采购流程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43278" y="223994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75831" y="53864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90595" y="306705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 流程</a:t>
            </a: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示意图</a:t>
            </a:r>
            <a:endParaRPr lang="zh-CN" altLang="en-US"/>
          </a:p>
        </p:txBody>
      </p:sp>
      <p:pic>
        <p:nvPicPr>
          <p:cNvPr id="7" name="图片 6" descr="C:\Users\asus\Desktop\上海海洋大学最新的采购流程图_00.png上海海洋大学最新的采购流程图_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71220"/>
            <a:ext cx="12257405" cy="672147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843876" y="1303671"/>
            <a:ext cx="681248" cy="68266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accent2">
                    <a:lumMod val="10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1</a:t>
            </a:r>
            <a:endParaRPr lang="en-US" altLang="zh-CN" sz="4000" kern="0" dirty="0">
              <a:solidFill>
                <a:schemeClr val="accent2">
                  <a:lumMod val="10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843876" y="2250743"/>
            <a:ext cx="681248" cy="68266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accent2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</a:t>
            </a:r>
            <a:endParaRPr lang="en-US" altLang="zh-CN" sz="4000" kern="0" dirty="0">
              <a:solidFill>
                <a:schemeClr val="accent2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843876" y="3213055"/>
            <a:ext cx="681248" cy="68266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accent2">
                    <a:lumMod val="10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3</a:t>
            </a:r>
            <a:endParaRPr lang="en-US" altLang="zh-CN" sz="4000" kern="0" dirty="0">
              <a:solidFill>
                <a:schemeClr val="accent2">
                  <a:lumMod val="10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843876" y="4167747"/>
            <a:ext cx="681248" cy="68266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accent2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4</a:t>
            </a:r>
            <a:endParaRPr lang="en-US" altLang="zh-CN" sz="4000" kern="0" dirty="0">
              <a:solidFill>
                <a:schemeClr val="accent2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7752668" y="1429739"/>
            <a:ext cx="2468292" cy="4305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>
              <a:buFontTx/>
              <a:buNone/>
            </a:pP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商城介绍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5956" y="261659"/>
            <a:ext cx="4642821" cy="6596152"/>
          </a:xfrm>
          <a:custGeom>
            <a:avLst/>
            <a:gdLst>
              <a:gd name="connsiteX0" fmla="*/ 0 w 4092551"/>
              <a:gd name="connsiteY0" fmla="*/ 0 h 7232650"/>
              <a:gd name="connsiteX1" fmla="*/ 3970644 w 4092551"/>
              <a:gd name="connsiteY1" fmla="*/ 0 h 7232650"/>
              <a:gd name="connsiteX2" fmla="*/ 3901482 w 4092551"/>
              <a:gd name="connsiteY2" fmla="*/ 83956 h 7232650"/>
              <a:gd name="connsiteX3" fmla="*/ 3775778 w 4092551"/>
              <a:gd name="connsiteY3" fmla="*/ 271197 h 7232650"/>
              <a:gd name="connsiteX4" fmla="*/ 3665160 w 4092551"/>
              <a:gd name="connsiteY4" fmla="*/ 462568 h 7232650"/>
              <a:gd name="connsiteX5" fmla="*/ 3577168 w 4092551"/>
              <a:gd name="connsiteY5" fmla="*/ 656692 h 7232650"/>
              <a:gd name="connsiteX6" fmla="*/ 3501746 w 4092551"/>
              <a:gd name="connsiteY6" fmla="*/ 857702 h 7232650"/>
              <a:gd name="connsiteX7" fmla="*/ 3448950 w 4092551"/>
              <a:gd name="connsiteY7" fmla="*/ 1060085 h 7232650"/>
              <a:gd name="connsiteX8" fmla="*/ 3406211 w 4092551"/>
              <a:gd name="connsiteY8" fmla="*/ 1265224 h 7232650"/>
              <a:gd name="connsiteX9" fmla="*/ 3378556 w 4092551"/>
              <a:gd name="connsiteY9" fmla="*/ 1474493 h 7232650"/>
              <a:gd name="connsiteX10" fmla="*/ 3365985 w 4092551"/>
              <a:gd name="connsiteY10" fmla="*/ 1686516 h 7232650"/>
              <a:gd name="connsiteX11" fmla="*/ 3365985 w 4092551"/>
              <a:gd name="connsiteY11" fmla="*/ 1901292 h 7232650"/>
              <a:gd name="connsiteX12" fmla="*/ 3373529 w 4092551"/>
              <a:gd name="connsiteY12" fmla="*/ 2117444 h 7232650"/>
              <a:gd name="connsiteX13" fmla="*/ 3396154 w 4092551"/>
              <a:gd name="connsiteY13" fmla="*/ 2337728 h 7232650"/>
              <a:gd name="connsiteX14" fmla="*/ 3423810 w 4092551"/>
              <a:gd name="connsiteY14" fmla="*/ 2556633 h 7232650"/>
              <a:gd name="connsiteX15" fmla="*/ 3459007 w 4092551"/>
              <a:gd name="connsiteY15" fmla="*/ 2781047 h 7232650"/>
              <a:gd name="connsiteX16" fmla="*/ 3496718 w 4092551"/>
              <a:gd name="connsiteY16" fmla="*/ 3005461 h 7232650"/>
              <a:gd name="connsiteX17" fmla="*/ 3546999 w 4092551"/>
              <a:gd name="connsiteY17" fmla="*/ 3231249 h 7232650"/>
              <a:gd name="connsiteX18" fmla="*/ 3594766 w 4092551"/>
              <a:gd name="connsiteY18" fmla="*/ 3458416 h 7232650"/>
              <a:gd name="connsiteX19" fmla="*/ 3647561 w 4092551"/>
              <a:gd name="connsiteY19" fmla="*/ 3684206 h 7232650"/>
              <a:gd name="connsiteX20" fmla="*/ 3705385 w 4092551"/>
              <a:gd name="connsiteY20" fmla="*/ 3914125 h 7232650"/>
              <a:gd name="connsiteX21" fmla="*/ 3758180 w 4092551"/>
              <a:gd name="connsiteY21" fmla="*/ 4142670 h 7232650"/>
              <a:gd name="connsiteX22" fmla="*/ 3813489 w 4092551"/>
              <a:gd name="connsiteY22" fmla="*/ 4371213 h 7232650"/>
              <a:gd name="connsiteX23" fmla="*/ 3866285 w 4092551"/>
              <a:gd name="connsiteY23" fmla="*/ 4603887 h 7232650"/>
              <a:gd name="connsiteX24" fmla="*/ 3916566 w 4092551"/>
              <a:gd name="connsiteY24" fmla="*/ 4832430 h 7232650"/>
              <a:gd name="connsiteX25" fmla="*/ 3964334 w 4092551"/>
              <a:gd name="connsiteY25" fmla="*/ 5060974 h 7232650"/>
              <a:gd name="connsiteX26" fmla="*/ 4004558 w 4092551"/>
              <a:gd name="connsiteY26" fmla="*/ 5288141 h 7232650"/>
              <a:gd name="connsiteX27" fmla="*/ 4039755 w 4092551"/>
              <a:gd name="connsiteY27" fmla="*/ 5513930 h 7232650"/>
              <a:gd name="connsiteX28" fmla="*/ 4064896 w 4092551"/>
              <a:gd name="connsiteY28" fmla="*/ 5741097 h 7232650"/>
              <a:gd name="connsiteX29" fmla="*/ 4082494 w 4092551"/>
              <a:gd name="connsiteY29" fmla="*/ 5968264 h 7232650"/>
              <a:gd name="connsiteX30" fmla="*/ 4092551 w 4092551"/>
              <a:gd name="connsiteY30" fmla="*/ 6189924 h 7232650"/>
              <a:gd name="connsiteX31" fmla="*/ 4092551 w 4092551"/>
              <a:gd name="connsiteY31" fmla="*/ 6411583 h 7232650"/>
              <a:gd name="connsiteX32" fmla="*/ 4077466 w 4092551"/>
              <a:gd name="connsiteY32" fmla="*/ 6630490 h 7232650"/>
              <a:gd name="connsiteX33" fmla="*/ 4052325 w 4092551"/>
              <a:gd name="connsiteY33" fmla="*/ 6849396 h 7232650"/>
              <a:gd name="connsiteX34" fmla="*/ 4012101 w 4092551"/>
              <a:gd name="connsiteY34" fmla="*/ 7064172 h 7232650"/>
              <a:gd name="connsiteX35" fmla="*/ 3966153 w 4092551"/>
              <a:gd name="connsiteY35" fmla="*/ 7232650 h 7232650"/>
              <a:gd name="connsiteX36" fmla="*/ 3317841 w 4092551"/>
              <a:gd name="connsiteY36" fmla="*/ 7232650 h 7232650"/>
              <a:gd name="connsiteX37" fmla="*/ 3372178 w 4092551"/>
              <a:gd name="connsiteY37" fmla="*/ 7038402 h 7232650"/>
              <a:gd name="connsiteX38" fmla="*/ 3409977 w 4092551"/>
              <a:gd name="connsiteY38" fmla="*/ 6841630 h 7232650"/>
              <a:gd name="connsiteX39" fmla="*/ 3433602 w 4092551"/>
              <a:gd name="connsiteY39" fmla="*/ 6641073 h 7232650"/>
              <a:gd name="connsiteX40" fmla="*/ 3447778 w 4092551"/>
              <a:gd name="connsiteY40" fmla="*/ 6440516 h 7232650"/>
              <a:gd name="connsiteX41" fmla="*/ 3447778 w 4092551"/>
              <a:gd name="connsiteY41" fmla="*/ 6237437 h 7232650"/>
              <a:gd name="connsiteX42" fmla="*/ 3438327 w 4092551"/>
              <a:gd name="connsiteY42" fmla="*/ 6034358 h 7232650"/>
              <a:gd name="connsiteX43" fmla="*/ 3421790 w 4092551"/>
              <a:gd name="connsiteY43" fmla="*/ 5826233 h 7232650"/>
              <a:gd name="connsiteX44" fmla="*/ 3398165 w 4092551"/>
              <a:gd name="connsiteY44" fmla="*/ 5618108 h 7232650"/>
              <a:gd name="connsiteX45" fmla="*/ 3365090 w 4092551"/>
              <a:gd name="connsiteY45" fmla="*/ 5411245 h 7232650"/>
              <a:gd name="connsiteX46" fmla="*/ 3327290 w 4092551"/>
              <a:gd name="connsiteY46" fmla="*/ 5203120 h 7232650"/>
              <a:gd name="connsiteX47" fmla="*/ 3282402 w 4092551"/>
              <a:gd name="connsiteY47" fmla="*/ 4993734 h 7232650"/>
              <a:gd name="connsiteX48" fmla="*/ 3235153 w 4092551"/>
              <a:gd name="connsiteY48" fmla="*/ 4784348 h 7232650"/>
              <a:gd name="connsiteX49" fmla="*/ 3185540 w 4092551"/>
              <a:gd name="connsiteY49" fmla="*/ 4571178 h 7232650"/>
              <a:gd name="connsiteX50" fmla="*/ 3133565 w 4092551"/>
              <a:gd name="connsiteY50" fmla="*/ 4361792 h 7232650"/>
              <a:gd name="connsiteX51" fmla="*/ 3083953 w 4092551"/>
              <a:gd name="connsiteY51" fmla="*/ 4152405 h 7232650"/>
              <a:gd name="connsiteX52" fmla="*/ 3029615 w 4092551"/>
              <a:gd name="connsiteY52" fmla="*/ 3941758 h 7232650"/>
              <a:gd name="connsiteX53" fmla="*/ 2980003 w 4092551"/>
              <a:gd name="connsiteY53" fmla="*/ 3734895 h 7232650"/>
              <a:gd name="connsiteX54" fmla="*/ 2935115 w 4092551"/>
              <a:gd name="connsiteY54" fmla="*/ 3526770 h 7232650"/>
              <a:gd name="connsiteX55" fmla="*/ 2887865 w 4092551"/>
              <a:gd name="connsiteY55" fmla="*/ 3319907 h 7232650"/>
              <a:gd name="connsiteX56" fmla="*/ 2852428 w 4092551"/>
              <a:gd name="connsiteY56" fmla="*/ 3114306 h 7232650"/>
              <a:gd name="connsiteX57" fmla="*/ 2819353 w 4092551"/>
              <a:gd name="connsiteY57" fmla="*/ 2908704 h 7232650"/>
              <a:gd name="connsiteX58" fmla="*/ 2793365 w 4092551"/>
              <a:gd name="connsiteY58" fmla="*/ 2708147 h 7232650"/>
              <a:gd name="connsiteX59" fmla="*/ 2772103 w 4092551"/>
              <a:gd name="connsiteY59" fmla="*/ 2506328 h 7232650"/>
              <a:gd name="connsiteX60" fmla="*/ 2765015 w 4092551"/>
              <a:gd name="connsiteY60" fmla="*/ 2308294 h 7232650"/>
              <a:gd name="connsiteX61" fmla="*/ 2765015 w 4092551"/>
              <a:gd name="connsiteY61" fmla="*/ 2111522 h 7232650"/>
              <a:gd name="connsiteX62" fmla="*/ 2776827 w 4092551"/>
              <a:gd name="connsiteY62" fmla="*/ 1917273 h 7232650"/>
              <a:gd name="connsiteX63" fmla="*/ 2802815 w 4092551"/>
              <a:gd name="connsiteY63" fmla="*/ 1725546 h 7232650"/>
              <a:gd name="connsiteX64" fmla="*/ 2842978 w 4092551"/>
              <a:gd name="connsiteY64" fmla="*/ 1537603 h 7232650"/>
              <a:gd name="connsiteX65" fmla="*/ 2892590 w 4092551"/>
              <a:gd name="connsiteY65" fmla="*/ 1352182 h 7232650"/>
              <a:gd name="connsiteX66" fmla="*/ 2963465 w 4092551"/>
              <a:gd name="connsiteY66" fmla="*/ 1168023 h 7232650"/>
              <a:gd name="connsiteX67" fmla="*/ 3046152 w 4092551"/>
              <a:gd name="connsiteY67" fmla="*/ 990172 h 7232650"/>
              <a:gd name="connsiteX68" fmla="*/ 3150102 w 4092551"/>
              <a:gd name="connsiteY68" fmla="*/ 814841 h 7232650"/>
              <a:gd name="connsiteX69" fmla="*/ 3268228 w 4092551"/>
              <a:gd name="connsiteY69" fmla="*/ 643297 h 7232650"/>
              <a:gd name="connsiteX70" fmla="*/ 3409977 w 4092551"/>
              <a:gd name="connsiteY70" fmla="*/ 475536 h 7232650"/>
              <a:gd name="connsiteX71" fmla="*/ 3570627 w 4092551"/>
              <a:gd name="connsiteY71" fmla="*/ 314081 h 7232650"/>
              <a:gd name="connsiteX72" fmla="*/ 3752540 w 4092551"/>
              <a:gd name="connsiteY72" fmla="*/ 155149 h 7232650"/>
              <a:gd name="connsiteX73" fmla="*/ 3960440 w 4092551"/>
              <a:gd name="connsiteY73" fmla="*/ 2 h 7232650"/>
              <a:gd name="connsiteX74" fmla="*/ 2301446 w 4092551"/>
              <a:gd name="connsiteY74" fmla="*/ 2 h 7232650"/>
              <a:gd name="connsiteX75" fmla="*/ 2301446 w 4092551"/>
              <a:gd name="connsiteY75" fmla="*/ 0 h 7232650"/>
              <a:gd name="connsiteX76" fmla="*/ 0 w 4092551"/>
              <a:gd name="connsiteY76" fmla="*/ 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092551" h="7232650">
                <a:moveTo>
                  <a:pt x="0" y="0"/>
                </a:moveTo>
                <a:lnTo>
                  <a:pt x="3970644" y="0"/>
                </a:lnTo>
                <a:lnTo>
                  <a:pt x="3901482" y="83956"/>
                </a:lnTo>
                <a:lnTo>
                  <a:pt x="3775778" y="271197"/>
                </a:lnTo>
                <a:lnTo>
                  <a:pt x="3665160" y="462568"/>
                </a:lnTo>
                <a:lnTo>
                  <a:pt x="3577168" y="656692"/>
                </a:lnTo>
                <a:lnTo>
                  <a:pt x="3501746" y="857702"/>
                </a:lnTo>
                <a:lnTo>
                  <a:pt x="3448950" y="1060085"/>
                </a:lnTo>
                <a:lnTo>
                  <a:pt x="3406211" y="1265224"/>
                </a:lnTo>
                <a:lnTo>
                  <a:pt x="3378556" y="1474493"/>
                </a:lnTo>
                <a:lnTo>
                  <a:pt x="3365985" y="1686516"/>
                </a:lnTo>
                <a:lnTo>
                  <a:pt x="3365985" y="1901292"/>
                </a:lnTo>
                <a:lnTo>
                  <a:pt x="3373529" y="2117444"/>
                </a:lnTo>
                <a:lnTo>
                  <a:pt x="3396154" y="2337728"/>
                </a:lnTo>
                <a:lnTo>
                  <a:pt x="3423810" y="2556633"/>
                </a:lnTo>
                <a:lnTo>
                  <a:pt x="3459007" y="2781047"/>
                </a:lnTo>
                <a:lnTo>
                  <a:pt x="3496718" y="3005461"/>
                </a:lnTo>
                <a:lnTo>
                  <a:pt x="3546999" y="3231249"/>
                </a:lnTo>
                <a:lnTo>
                  <a:pt x="3594766" y="3458416"/>
                </a:lnTo>
                <a:lnTo>
                  <a:pt x="3647561" y="3684206"/>
                </a:lnTo>
                <a:lnTo>
                  <a:pt x="3705385" y="3914125"/>
                </a:lnTo>
                <a:lnTo>
                  <a:pt x="3758180" y="4142670"/>
                </a:lnTo>
                <a:lnTo>
                  <a:pt x="3813489" y="4371213"/>
                </a:lnTo>
                <a:lnTo>
                  <a:pt x="3866285" y="4603887"/>
                </a:lnTo>
                <a:lnTo>
                  <a:pt x="3916566" y="4832430"/>
                </a:lnTo>
                <a:lnTo>
                  <a:pt x="3964334" y="5060974"/>
                </a:lnTo>
                <a:lnTo>
                  <a:pt x="4004558" y="5288141"/>
                </a:lnTo>
                <a:lnTo>
                  <a:pt x="4039755" y="5513930"/>
                </a:lnTo>
                <a:lnTo>
                  <a:pt x="4064896" y="5741097"/>
                </a:lnTo>
                <a:lnTo>
                  <a:pt x="4082494" y="5968264"/>
                </a:lnTo>
                <a:lnTo>
                  <a:pt x="4092551" y="6189924"/>
                </a:lnTo>
                <a:lnTo>
                  <a:pt x="4092551" y="6411583"/>
                </a:lnTo>
                <a:lnTo>
                  <a:pt x="4077466" y="6630490"/>
                </a:lnTo>
                <a:lnTo>
                  <a:pt x="4052325" y="6849396"/>
                </a:lnTo>
                <a:lnTo>
                  <a:pt x="4012101" y="7064172"/>
                </a:lnTo>
                <a:lnTo>
                  <a:pt x="3966153" y="7232650"/>
                </a:lnTo>
                <a:lnTo>
                  <a:pt x="3317841" y="7232650"/>
                </a:lnTo>
                <a:lnTo>
                  <a:pt x="3372178" y="7038402"/>
                </a:lnTo>
                <a:lnTo>
                  <a:pt x="3409977" y="6841630"/>
                </a:lnTo>
                <a:lnTo>
                  <a:pt x="3433602" y="6641073"/>
                </a:lnTo>
                <a:lnTo>
                  <a:pt x="3447778" y="6440516"/>
                </a:lnTo>
                <a:lnTo>
                  <a:pt x="3447778" y="6237437"/>
                </a:lnTo>
                <a:lnTo>
                  <a:pt x="3438327" y="6034358"/>
                </a:lnTo>
                <a:lnTo>
                  <a:pt x="3421790" y="5826233"/>
                </a:lnTo>
                <a:lnTo>
                  <a:pt x="3398165" y="5618108"/>
                </a:lnTo>
                <a:lnTo>
                  <a:pt x="3365090" y="5411245"/>
                </a:lnTo>
                <a:lnTo>
                  <a:pt x="3327290" y="5203120"/>
                </a:lnTo>
                <a:lnTo>
                  <a:pt x="3282402" y="4993734"/>
                </a:lnTo>
                <a:lnTo>
                  <a:pt x="3235153" y="4784348"/>
                </a:lnTo>
                <a:lnTo>
                  <a:pt x="3185540" y="4571178"/>
                </a:lnTo>
                <a:lnTo>
                  <a:pt x="3133565" y="4361792"/>
                </a:lnTo>
                <a:lnTo>
                  <a:pt x="3083953" y="4152405"/>
                </a:lnTo>
                <a:lnTo>
                  <a:pt x="3029615" y="3941758"/>
                </a:lnTo>
                <a:lnTo>
                  <a:pt x="2980003" y="3734895"/>
                </a:lnTo>
                <a:lnTo>
                  <a:pt x="2935115" y="3526770"/>
                </a:lnTo>
                <a:lnTo>
                  <a:pt x="2887865" y="3319907"/>
                </a:lnTo>
                <a:lnTo>
                  <a:pt x="2852428" y="3114306"/>
                </a:lnTo>
                <a:lnTo>
                  <a:pt x="2819353" y="2908704"/>
                </a:lnTo>
                <a:lnTo>
                  <a:pt x="2793365" y="2708147"/>
                </a:lnTo>
                <a:lnTo>
                  <a:pt x="2772103" y="2506328"/>
                </a:lnTo>
                <a:lnTo>
                  <a:pt x="2765015" y="2308294"/>
                </a:lnTo>
                <a:lnTo>
                  <a:pt x="2765015" y="2111522"/>
                </a:lnTo>
                <a:lnTo>
                  <a:pt x="2776827" y="1917273"/>
                </a:lnTo>
                <a:lnTo>
                  <a:pt x="2802815" y="1725546"/>
                </a:lnTo>
                <a:lnTo>
                  <a:pt x="2842978" y="1537603"/>
                </a:lnTo>
                <a:lnTo>
                  <a:pt x="2892590" y="1352182"/>
                </a:lnTo>
                <a:lnTo>
                  <a:pt x="2963465" y="1168023"/>
                </a:lnTo>
                <a:lnTo>
                  <a:pt x="3046152" y="990172"/>
                </a:lnTo>
                <a:lnTo>
                  <a:pt x="3150102" y="814841"/>
                </a:lnTo>
                <a:lnTo>
                  <a:pt x="3268228" y="643297"/>
                </a:lnTo>
                <a:lnTo>
                  <a:pt x="3409977" y="475536"/>
                </a:lnTo>
                <a:lnTo>
                  <a:pt x="3570627" y="314081"/>
                </a:lnTo>
                <a:lnTo>
                  <a:pt x="3752540" y="155149"/>
                </a:lnTo>
                <a:lnTo>
                  <a:pt x="3960440" y="2"/>
                </a:lnTo>
                <a:lnTo>
                  <a:pt x="2301446" y="2"/>
                </a:lnTo>
                <a:lnTo>
                  <a:pt x="2301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-1" y="188"/>
            <a:ext cx="4867064" cy="6857626"/>
          </a:xfrm>
          <a:custGeom>
            <a:avLst/>
            <a:gdLst>
              <a:gd name="connsiteX0" fmla="*/ 0 w 5137382"/>
              <a:gd name="connsiteY0" fmla="*/ 0 h 7232652"/>
              <a:gd name="connsiteX1" fmla="*/ 3477047 w 5137382"/>
              <a:gd name="connsiteY1" fmla="*/ 0 h 7232652"/>
              <a:gd name="connsiteX2" fmla="*/ 3477047 w 5137382"/>
              <a:gd name="connsiteY2" fmla="*/ 2 h 7232652"/>
              <a:gd name="connsiteX3" fmla="*/ 5137382 w 5137382"/>
              <a:gd name="connsiteY3" fmla="*/ 2 h 7232652"/>
              <a:gd name="connsiteX4" fmla="*/ 4929314 w 5137382"/>
              <a:gd name="connsiteY4" fmla="*/ 155149 h 7232652"/>
              <a:gd name="connsiteX5" fmla="*/ 4747254 w 5137382"/>
              <a:gd name="connsiteY5" fmla="*/ 314081 h 7232652"/>
              <a:gd name="connsiteX6" fmla="*/ 4586474 w 5137382"/>
              <a:gd name="connsiteY6" fmla="*/ 475535 h 7232652"/>
              <a:gd name="connsiteX7" fmla="*/ 4444610 w 5137382"/>
              <a:gd name="connsiteY7" fmla="*/ 643296 h 7232652"/>
              <a:gd name="connsiteX8" fmla="*/ 4326389 w 5137382"/>
              <a:gd name="connsiteY8" fmla="*/ 814841 h 7232652"/>
              <a:gd name="connsiteX9" fmla="*/ 4222355 w 5137382"/>
              <a:gd name="connsiteY9" fmla="*/ 990171 h 7232652"/>
              <a:gd name="connsiteX10" fmla="*/ 4139601 w 5137382"/>
              <a:gd name="connsiteY10" fmla="*/ 1168023 h 7232652"/>
              <a:gd name="connsiteX11" fmla="*/ 4068669 w 5137382"/>
              <a:gd name="connsiteY11" fmla="*/ 1352182 h 7232652"/>
              <a:gd name="connsiteX12" fmla="*/ 4019016 w 5137382"/>
              <a:gd name="connsiteY12" fmla="*/ 1537602 h 7232652"/>
              <a:gd name="connsiteX13" fmla="*/ 3978821 w 5137382"/>
              <a:gd name="connsiteY13" fmla="*/ 1725545 h 7232652"/>
              <a:gd name="connsiteX14" fmla="*/ 3952812 w 5137382"/>
              <a:gd name="connsiteY14" fmla="*/ 1917272 h 7232652"/>
              <a:gd name="connsiteX15" fmla="*/ 3940990 w 5137382"/>
              <a:gd name="connsiteY15" fmla="*/ 2111522 h 7232652"/>
              <a:gd name="connsiteX16" fmla="*/ 3940990 w 5137382"/>
              <a:gd name="connsiteY16" fmla="*/ 2308294 h 7232652"/>
              <a:gd name="connsiteX17" fmla="*/ 3948084 w 5137382"/>
              <a:gd name="connsiteY17" fmla="*/ 2506328 h 7232652"/>
              <a:gd name="connsiteX18" fmla="*/ 3969363 w 5137382"/>
              <a:gd name="connsiteY18" fmla="*/ 2708146 h 7232652"/>
              <a:gd name="connsiteX19" fmla="*/ 3995372 w 5137382"/>
              <a:gd name="connsiteY19" fmla="*/ 2908703 h 7232652"/>
              <a:gd name="connsiteX20" fmla="*/ 4028474 w 5137382"/>
              <a:gd name="connsiteY20" fmla="*/ 3114305 h 7232652"/>
              <a:gd name="connsiteX21" fmla="*/ 4063940 w 5137382"/>
              <a:gd name="connsiteY21" fmla="*/ 3319907 h 7232652"/>
              <a:gd name="connsiteX22" fmla="*/ 4111228 w 5137382"/>
              <a:gd name="connsiteY22" fmla="*/ 3526770 h 7232652"/>
              <a:gd name="connsiteX23" fmla="*/ 4156152 w 5137382"/>
              <a:gd name="connsiteY23" fmla="*/ 3734895 h 7232652"/>
              <a:gd name="connsiteX24" fmla="*/ 4205804 w 5137382"/>
              <a:gd name="connsiteY24" fmla="*/ 3941758 h 7232652"/>
              <a:gd name="connsiteX25" fmla="*/ 4260186 w 5137382"/>
              <a:gd name="connsiteY25" fmla="*/ 4152405 h 7232652"/>
              <a:gd name="connsiteX26" fmla="*/ 4309838 w 5137382"/>
              <a:gd name="connsiteY26" fmla="*/ 4361792 h 7232652"/>
              <a:gd name="connsiteX27" fmla="*/ 4361855 w 5137382"/>
              <a:gd name="connsiteY27" fmla="*/ 4571178 h 7232652"/>
              <a:gd name="connsiteX28" fmla="*/ 4411508 w 5137382"/>
              <a:gd name="connsiteY28" fmla="*/ 4784348 h 7232652"/>
              <a:gd name="connsiteX29" fmla="*/ 4458796 w 5137382"/>
              <a:gd name="connsiteY29" fmla="*/ 4993734 h 7232652"/>
              <a:gd name="connsiteX30" fmla="*/ 4503720 w 5137382"/>
              <a:gd name="connsiteY30" fmla="*/ 5203120 h 7232652"/>
              <a:gd name="connsiteX31" fmla="*/ 4541550 w 5137382"/>
              <a:gd name="connsiteY31" fmla="*/ 5411245 h 7232652"/>
              <a:gd name="connsiteX32" fmla="*/ 4574652 w 5137382"/>
              <a:gd name="connsiteY32" fmla="*/ 5618108 h 7232652"/>
              <a:gd name="connsiteX33" fmla="*/ 4598296 w 5137382"/>
              <a:gd name="connsiteY33" fmla="*/ 5826233 h 7232652"/>
              <a:gd name="connsiteX34" fmla="*/ 4614847 w 5137382"/>
              <a:gd name="connsiteY34" fmla="*/ 6034358 h 7232652"/>
              <a:gd name="connsiteX35" fmla="*/ 4624305 w 5137382"/>
              <a:gd name="connsiteY35" fmla="*/ 6237437 h 7232652"/>
              <a:gd name="connsiteX36" fmla="*/ 4624305 w 5137382"/>
              <a:gd name="connsiteY36" fmla="*/ 6440516 h 7232652"/>
              <a:gd name="connsiteX37" fmla="*/ 4610118 w 5137382"/>
              <a:gd name="connsiteY37" fmla="*/ 6641073 h 7232652"/>
              <a:gd name="connsiteX38" fmla="*/ 4586474 w 5137382"/>
              <a:gd name="connsiteY38" fmla="*/ 6841630 h 7232652"/>
              <a:gd name="connsiteX39" fmla="*/ 4548644 w 5137382"/>
              <a:gd name="connsiteY39" fmla="*/ 7038402 h 7232652"/>
              <a:gd name="connsiteX40" fmla="*/ 4494262 w 5137382"/>
              <a:gd name="connsiteY40" fmla="*/ 7232652 h 7232652"/>
              <a:gd name="connsiteX41" fmla="*/ 3042515 w 5137382"/>
              <a:gd name="connsiteY41" fmla="*/ 7232652 h 7232652"/>
              <a:gd name="connsiteX42" fmla="*/ 3042515 w 5137382"/>
              <a:gd name="connsiteY42" fmla="*/ 7232650 h 7232652"/>
              <a:gd name="connsiteX43" fmla="*/ 0 w 5137382"/>
              <a:gd name="connsiteY43" fmla="*/ 7232650 h 723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137382" h="7232652">
                <a:moveTo>
                  <a:pt x="0" y="0"/>
                </a:moveTo>
                <a:lnTo>
                  <a:pt x="3477047" y="0"/>
                </a:lnTo>
                <a:lnTo>
                  <a:pt x="3477047" y="2"/>
                </a:lnTo>
                <a:lnTo>
                  <a:pt x="5137382" y="2"/>
                </a:lnTo>
                <a:lnTo>
                  <a:pt x="4929314" y="155149"/>
                </a:lnTo>
                <a:lnTo>
                  <a:pt x="4747254" y="314081"/>
                </a:lnTo>
                <a:lnTo>
                  <a:pt x="4586474" y="475535"/>
                </a:lnTo>
                <a:lnTo>
                  <a:pt x="4444610" y="643296"/>
                </a:lnTo>
                <a:lnTo>
                  <a:pt x="4326389" y="814841"/>
                </a:lnTo>
                <a:lnTo>
                  <a:pt x="4222355" y="990171"/>
                </a:lnTo>
                <a:lnTo>
                  <a:pt x="4139601" y="1168023"/>
                </a:lnTo>
                <a:lnTo>
                  <a:pt x="4068669" y="1352182"/>
                </a:lnTo>
                <a:lnTo>
                  <a:pt x="4019016" y="1537602"/>
                </a:lnTo>
                <a:lnTo>
                  <a:pt x="3978821" y="1725545"/>
                </a:lnTo>
                <a:lnTo>
                  <a:pt x="3952812" y="1917272"/>
                </a:lnTo>
                <a:lnTo>
                  <a:pt x="3940990" y="2111522"/>
                </a:lnTo>
                <a:lnTo>
                  <a:pt x="3940990" y="2308294"/>
                </a:lnTo>
                <a:lnTo>
                  <a:pt x="3948084" y="2506328"/>
                </a:lnTo>
                <a:lnTo>
                  <a:pt x="3969363" y="2708146"/>
                </a:lnTo>
                <a:lnTo>
                  <a:pt x="3995372" y="2908703"/>
                </a:lnTo>
                <a:lnTo>
                  <a:pt x="4028474" y="3114305"/>
                </a:lnTo>
                <a:lnTo>
                  <a:pt x="4063940" y="3319907"/>
                </a:lnTo>
                <a:lnTo>
                  <a:pt x="4111228" y="3526770"/>
                </a:lnTo>
                <a:lnTo>
                  <a:pt x="4156152" y="3734895"/>
                </a:lnTo>
                <a:lnTo>
                  <a:pt x="4205804" y="3941758"/>
                </a:lnTo>
                <a:lnTo>
                  <a:pt x="4260186" y="4152405"/>
                </a:lnTo>
                <a:lnTo>
                  <a:pt x="4309838" y="4361792"/>
                </a:lnTo>
                <a:lnTo>
                  <a:pt x="4361855" y="4571178"/>
                </a:lnTo>
                <a:lnTo>
                  <a:pt x="4411508" y="4784348"/>
                </a:lnTo>
                <a:lnTo>
                  <a:pt x="4458796" y="4993734"/>
                </a:lnTo>
                <a:lnTo>
                  <a:pt x="4503720" y="5203120"/>
                </a:lnTo>
                <a:lnTo>
                  <a:pt x="4541550" y="5411245"/>
                </a:lnTo>
                <a:lnTo>
                  <a:pt x="4574652" y="5618108"/>
                </a:lnTo>
                <a:lnTo>
                  <a:pt x="4598296" y="5826233"/>
                </a:lnTo>
                <a:lnTo>
                  <a:pt x="4614847" y="6034358"/>
                </a:lnTo>
                <a:lnTo>
                  <a:pt x="4624305" y="6237437"/>
                </a:lnTo>
                <a:lnTo>
                  <a:pt x="4624305" y="6440516"/>
                </a:lnTo>
                <a:lnTo>
                  <a:pt x="4610118" y="6641073"/>
                </a:lnTo>
                <a:lnTo>
                  <a:pt x="4586474" y="6841630"/>
                </a:lnTo>
                <a:lnTo>
                  <a:pt x="4548644" y="7038402"/>
                </a:lnTo>
                <a:lnTo>
                  <a:pt x="4494262" y="7232652"/>
                </a:lnTo>
                <a:lnTo>
                  <a:pt x="3042515" y="7232652"/>
                </a:lnTo>
                <a:lnTo>
                  <a:pt x="3042515" y="7232650"/>
                </a:lnTo>
                <a:lnTo>
                  <a:pt x="0" y="72326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5" name="MH_Others_1"/>
          <p:cNvSpPr txBox="1"/>
          <p:nvPr>
            <p:custDataLst>
              <p:tags r:id="rId6"/>
            </p:custDataLst>
          </p:nvPr>
        </p:nvSpPr>
        <p:spPr>
          <a:xfrm>
            <a:off x="659981" y="2766087"/>
            <a:ext cx="2724885" cy="9628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2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目  录</a:t>
            </a:r>
            <a:endParaRPr lang="zh-CN" altLang="en-US" sz="625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26" name="MH_Others_2"/>
          <p:cNvSpPr txBox="1"/>
          <p:nvPr>
            <p:custDataLst>
              <p:tags r:id="rId7"/>
            </p:custDataLst>
          </p:nvPr>
        </p:nvSpPr>
        <p:spPr>
          <a:xfrm>
            <a:off x="673743" y="3729031"/>
            <a:ext cx="2697360" cy="4085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6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CONTENTS</a:t>
            </a:r>
            <a:endParaRPr lang="zh-CN" altLang="en-US" sz="265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17" name="MH_Text_1"/>
          <p:cNvSpPr/>
          <p:nvPr>
            <p:custDataLst>
              <p:tags r:id="rId8"/>
            </p:custDataLst>
          </p:nvPr>
        </p:nvSpPr>
        <p:spPr>
          <a:xfrm>
            <a:off x="7752668" y="2376962"/>
            <a:ext cx="2468292" cy="4305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登录方式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18" name="MH_Text_1"/>
          <p:cNvSpPr/>
          <p:nvPr>
            <p:custDataLst>
              <p:tags r:id="rId9"/>
            </p:custDataLst>
          </p:nvPr>
        </p:nvSpPr>
        <p:spPr>
          <a:xfrm>
            <a:off x="7752668" y="3324062"/>
            <a:ext cx="2468292" cy="4305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资料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设置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27" name="MH_Text_1"/>
          <p:cNvSpPr/>
          <p:nvPr>
            <p:custDataLst>
              <p:tags r:id="rId10"/>
            </p:custDataLst>
          </p:nvPr>
        </p:nvSpPr>
        <p:spPr>
          <a:xfrm>
            <a:off x="7752668" y="4304437"/>
            <a:ext cx="2468292" cy="4305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采购操作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15" name="MH_Other_1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6843876" y="5099382"/>
            <a:ext cx="681248" cy="68266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accent2">
                    <a:lumMod val="10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5</a:t>
            </a:r>
            <a:endParaRPr lang="en-US" altLang="zh-CN" sz="4000" kern="0" dirty="0">
              <a:solidFill>
                <a:schemeClr val="accent2">
                  <a:lumMod val="10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1" name="MH_Text_1"/>
          <p:cNvSpPr/>
          <p:nvPr>
            <p:custDataLst>
              <p:tags r:id="rId12"/>
            </p:custDataLst>
          </p:nvPr>
        </p:nvSpPr>
        <p:spPr>
          <a:xfrm>
            <a:off x="7752668" y="5225450"/>
            <a:ext cx="2468292" cy="4305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>
              <a:buFontTx/>
              <a:buNone/>
            </a:pP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采购操作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0595" y="306705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2161540"/>
            <a:ext cx="6033770" cy="25520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82485" y="3014345"/>
            <a:ext cx="2964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1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点击“返回喀斯玛首页”或喀斯玛商城Logo进入商城首页。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采购操作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0595" y="306705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200150"/>
            <a:ext cx="8773795" cy="47332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77020" y="3151505"/>
            <a:ext cx="2715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输入商品名称、货号、品牌等信息进行（模糊）搜索。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采购操作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0595" y="306705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177020" y="3151505"/>
            <a:ext cx="2715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可根据条件（更多选项）筛选自己想要的商品信息。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1060450"/>
            <a:ext cx="8889365" cy="569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采购操作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0595" y="306705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177020" y="3151505"/>
            <a:ext cx="2715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4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感兴趣的商品或商家可点击商品信息查看更多信息。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" y="1257300"/>
            <a:ext cx="8755380" cy="5297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采购操作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0595" y="306705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" y="1097280"/>
            <a:ext cx="9078595" cy="5027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21800" y="3554095"/>
            <a:ext cx="2715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5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加入购物车或立即购买。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采购操作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0595" y="306705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1158240"/>
            <a:ext cx="3829050" cy="3295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40" y="1158240"/>
            <a:ext cx="7315200" cy="3400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41190" y="5057775"/>
            <a:ext cx="3309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6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进入购物车，勾选需结算商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品，点击结算。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采购操作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0595" y="306705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1240790"/>
            <a:ext cx="6969760" cy="52184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06715" y="2037715"/>
            <a:ext cx="33096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7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填写核对订单信息，选择☆不要发票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☆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，确认提交订单，确认审核，转至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采购管理系统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25" y="3465830"/>
            <a:ext cx="3781425" cy="245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采购操作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0595" y="306705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735185" y="2798445"/>
            <a:ext cx="24568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8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点击“审核”后，若无跳转，请至上海海洋大学采购管理系统-电商平台下-申购单（个人）</a:t>
            </a:r>
            <a:r>
              <a:rPr 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，勾选申购单编辑，</a:t>
            </a:r>
            <a:r>
              <a:rPr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完善信息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若有变化不需要采购，勾选申购单删除即可。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" y="1158875"/>
            <a:ext cx="9444990" cy="5585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3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采购操作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0595" y="306705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62935" y="6085840"/>
            <a:ext cx="586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9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填写经费号，选取额度，完善电话，联系邮箱等信息即完成。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" y="1002030"/>
            <a:ext cx="11886565" cy="5012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40410" y="242824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00955" y="3803650"/>
            <a:ext cx="459740" cy="218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endParaRPr lang="zh-CN" altLang="en-US"/>
          </a:p>
        </p:txBody>
      </p:sp>
      <p:pic>
        <p:nvPicPr>
          <p:cNvPr id="8" name="图片 7" descr="仪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354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30"/>
          <p:cNvCxnSpPr>
            <a:cxnSpLocks noChangeShapeType="1"/>
          </p:cNvCxnSpPr>
          <p:nvPr/>
        </p:nvCxnSpPr>
        <p:spPr bwMode="auto">
          <a:xfrm>
            <a:off x="3629009" y="4127596"/>
            <a:ext cx="12188239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 220"/>
          <p:cNvSpPr/>
          <p:nvPr/>
        </p:nvSpPr>
        <p:spPr>
          <a:xfrm flipH="1">
            <a:off x="3889375" y="1856105"/>
            <a:ext cx="8235950" cy="3253105"/>
          </a:xfrm>
          <a:custGeom>
            <a:avLst/>
            <a:gdLst>
              <a:gd name="connsiteX0" fmla="*/ 0 w 12362"/>
              <a:gd name="connsiteY0" fmla="*/ 0 h 5123"/>
              <a:gd name="connsiteX1" fmla="*/ 10980 w 12362"/>
              <a:gd name="connsiteY1" fmla="*/ 13 h 5123"/>
              <a:gd name="connsiteX2" fmla="*/ 12362 w 12362"/>
              <a:gd name="connsiteY2" fmla="*/ 2562 h 5123"/>
              <a:gd name="connsiteX3" fmla="*/ 10935 w 12362"/>
              <a:gd name="connsiteY3" fmla="*/ 5003 h 5123"/>
              <a:gd name="connsiteX4" fmla="*/ 0 w 12362"/>
              <a:gd name="connsiteY4" fmla="*/ 5123 h 5123"/>
              <a:gd name="connsiteX5" fmla="*/ 0 w 12362"/>
              <a:gd name="connsiteY5" fmla="*/ 0 h 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2" h="5123">
                <a:moveTo>
                  <a:pt x="0" y="0"/>
                </a:moveTo>
                <a:lnTo>
                  <a:pt x="10980" y="13"/>
                </a:lnTo>
                <a:lnTo>
                  <a:pt x="12362" y="2562"/>
                </a:lnTo>
                <a:lnTo>
                  <a:pt x="10935" y="5003"/>
                </a:lnTo>
                <a:lnTo>
                  <a:pt x="0" y="512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5" name=" 220"/>
          <p:cNvSpPr/>
          <p:nvPr/>
        </p:nvSpPr>
        <p:spPr>
          <a:xfrm>
            <a:off x="-13970" y="2430145"/>
            <a:ext cx="4822191" cy="2269490"/>
          </a:xfrm>
          <a:custGeom>
            <a:avLst/>
            <a:gdLst>
              <a:gd name="connsiteX0" fmla="*/ 0 w 8151"/>
              <a:gd name="connsiteY0" fmla="*/ 10 h 3574"/>
              <a:gd name="connsiteX1" fmla="*/ 7060 w 8151"/>
              <a:gd name="connsiteY1" fmla="*/ 0 h 3574"/>
              <a:gd name="connsiteX2" fmla="*/ 8151 w 8151"/>
              <a:gd name="connsiteY2" fmla="*/ 1792 h 3574"/>
              <a:gd name="connsiteX3" fmla="*/ 6948 w 8151"/>
              <a:gd name="connsiteY3" fmla="*/ 3497 h 3574"/>
              <a:gd name="connsiteX4" fmla="*/ 0 w 8151"/>
              <a:gd name="connsiteY4" fmla="*/ 3574 h 3574"/>
              <a:gd name="connsiteX5" fmla="*/ 0 w 8151"/>
              <a:gd name="connsiteY5" fmla="*/ 10 h 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" h="3574">
                <a:moveTo>
                  <a:pt x="0" y="10"/>
                </a:moveTo>
                <a:lnTo>
                  <a:pt x="7060" y="0"/>
                </a:lnTo>
                <a:lnTo>
                  <a:pt x="8151" y="1792"/>
                </a:lnTo>
                <a:lnTo>
                  <a:pt x="6948" y="3497"/>
                </a:lnTo>
                <a:lnTo>
                  <a:pt x="0" y="3574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FZHei-B01S" panose="02010601030101010101" pitchFamily="2" charset="-122"/>
              <a:ea typeface="FZHei-B01S" panose="02010601030101010101" pitchFamily="2" charset="-122"/>
            </a:endParaRPr>
          </a:p>
        </p:txBody>
      </p:sp>
      <p:sp>
        <p:nvSpPr>
          <p:cNvPr id="16" name="TextBox 59"/>
          <p:cNvSpPr txBox="1">
            <a:spLocks noChangeArrowheads="1"/>
          </p:cNvSpPr>
          <p:nvPr/>
        </p:nvSpPr>
        <p:spPr bwMode="auto">
          <a:xfrm flipH="1">
            <a:off x="1635381" y="2553429"/>
            <a:ext cx="1782259" cy="185864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defRPr/>
            </a:pPr>
            <a:r>
              <a:rPr lang="en-US" altLang="zh-CN" sz="11500" kern="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en-US" altLang="zh-CN" sz="1150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8717304" y="3068192"/>
            <a:ext cx="3289465" cy="828675"/>
          </a:xfrm>
          <a:prstGeom prst="rect">
            <a:avLst/>
          </a:prstGeom>
          <a:noFill/>
        </p:spPr>
        <p:txBody>
          <a:bodyPr vert="horz" wrap="square" lIns="91424" tIns="45712" rIns="91424" bIns="45712" rtlCol="0" anchor="ctr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rgbClr val="3477AF"/>
                </a:solidFill>
                <a:latin typeface="黑体" panose="02010609060101010101" charset="-122"/>
                <a:ea typeface="黑体" panose="02010609060101010101" charset="-122"/>
              </a:rPr>
              <a:t>商城介绍</a:t>
            </a:r>
            <a:endParaRPr lang="zh-CN" altLang="en-US" sz="4800" b="1" dirty="0">
              <a:solidFill>
                <a:srgbClr val="3477A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pic>
        <p:nvPicPr>
          <p:cNvPr id="2" name="图片 1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20" y="2482215"/>
            <a:ext cx="3710305" cy="216471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4625" y="2158365"/>
            <a:ext cx="5770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/>
              <a:t>列举固定资产和实验材料</a:t>
            </a:r>
            <a:br>
              <a:rPr lang="zh-CN" altLang="en-US" sz="4000"/>
            </a:br>
            <a:r>
              <a:rPr lang="zh-CN" altLang="en-US" sz="4000"/>
              <a:t>两种分类的产品采购流程</a:t>
            </a:r>
            <a:endParaRPr lang="zh-CN" altLang="en-US" sz="4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仪器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仪器设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482340" y="3842385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     </a:t>
            </a:r>
            <a:endParaRPr lang="zh-CN" altLang="en-US" sz="1200"/>
          </a:p>
        </p:txBody>
      </p:sp>
      <p:pic>
        <p:nvPicPr>
          <p:cNvPr id="3" name="图片 2" descr="手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八连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试剂耗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75970" y="1857375"/>
            <a:ext cx="6978650" cy="3661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附加：</a:t>
            </a:r>
            <a:endParaRPr lang="zh-CN" altLang="en-US" sz="2800" b="1"/>
          </a:p>
          <a:p>
            <a:r>
              <a:rPr lang="zh-CN" altLang="en-US" sz="2800" b="1"/>
              <a:t>经费负责人审核路径</a:t>
            </a:r>
            <a:br>
              <a:rPr lang="zh-CN" altLang="en-US" sz="2800" b="1"/>
            </a:br>
            <a:r>
              <a:rPr lang="zh-CN" altLang="en-US" sz="2800" b="1"/>
              <a:t>打开企业微信</a:t>
            </a:r>
            <a:r>
              <a:rPr lang="en-US" altLang="zh-CN" sz="2800" b="1"/>
              <a:t>-</a:t>
            </a:r>
            <a:r>
              <a:rPr lang="zh-CN" altLang="en-US" sz="2800" b="1"/>
              <a:t>工作台</a:t>
            </a:r>
            <a:r>
              <a:rPr lang="en-US" altLang="zh-CN" sz="2800" b="1"/>
              <a:t>-</a:t>
            </a:r>
            <a:r>
              <a:rPr lang="zh-CN" altLang="en-US" sz="2800" b="1"/>
              <a:t>采购管理</a:t>
            </a:r>
            <a:r>
              <a:rPr lang="en-US" altLang="zh-CN" sz="2800" b="1"/>
              <a:t>-</a:t>
            </a:r>
            <a:r>
              <a:rPr lang="zh-CN" altLang="en-US" sz="2800" b="1"/>
              <a:t>待审批；</a:t>
            </a:r>
            <a:br>
              <a:rPr lang="zh-CN" altLang="en-US" sz="2800" b="1"/>
            </a:br>
            <a:r>
              <a:rPr lang="zh-CN" altLang="en-US" sz="2800" b="1"/>
              <a:t>采购管理系统的订单审核是整点推送到</a:t>
            </a:r>
            <a:br>
              <a:rPr lang="zh-CN" altLang="en-US" sz="2800" b="1"/>
            </a:br>
            <a:r>
              <a:rPr lang="zh-CN" altLang="en-US" sz="2800" b="1"/>
              <a:t>喀斯玛平台（比如</a:t>
            </a:r>
            <a:r>
              <a:rPr lang="en-US" altLang="zh-CN" sz="2800" b="1"/>
              <a:t>9</a:t>
            </a:r>
            <a:r>
              <a:rPr lang="zh-CN" altLang="en-US" sz="2800" b="1"/>
              <a:t>点</a:t>
            </a:r>
            <a:r>
              <a:rPr lang="en-US" altLang="zh-CN" sz="2800" b="1"/>
              <a:t>-9</a:t>
            </a:r>
            <a:r>
              <a:rPr lang="zh-CN" altLang="en-US" sz="2800" b="1"/>
              <a:t>点</a:t>
            </a:r>
            <a:r>
              <a:rPr lang="en-US" altLang="zh-CN" sz="2800" b="1"/>
              <a:t>50</a:t>
            </a:r>
            <a:r>
              <a:rPr lang="zh-CN" altLang="en-US" sz="2800" b="1"/>
              <a:t>分审核通过的</a:t>
            </a:r>
            <a:br>
              <a:rPr lang="zh-CN" altLang="en-US" sz="2800" b="1"/>
            </a:br>
            <a:r>
              <a:rPr lang="zh-CN" altLang="en-US" sz="2800" b="1"/>
              <a:t>订单都是到</a:t>
            </a:r>
            <a:r>
              <a:rPr lang="en-US" altLang="zh-CN" sz="2800" b="1"/>
              <a:t>10</a:t>
            </a:r>
            <a:r>
              <a:rPr lang="zh-CN" altLang="en-US" sz="2800" b="1"/>
              <a:t>点整推送平台上，变成待确认</a:t>
            </a:r>
            <a:br>
              <a:rPr lang="zh-CN" altLang="en-US" sz="2800" b="1"/>
            </a:br>
            <a:r>
              <a:rPr lang="zh-CN" altLang="en-US" sz="2800" b="1"/>
              <a:t>状态）。</a:t>
            </a:r>
            <a:br>
              <a:rPr lang="zh-CN" altLang="en-US" sz="2800" b="1"/>
            </a:br>
            <a:br>
              <a:rPr lang="zh-CN" altLang="en-US"/>
            </a:br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30"/>
          <p:cNvCxnSpPr>
            <a:cxnSpLocks noChangeShapeType="1"/>
          </p:cNvCxnSpPr>
          <p:nvPr/>
        </p:nvCxnSpPr>
        <p:spPr bwMode="auto">
          <a:xfrm>
            <a:off x="3629009" y="4127596"/>
            <a:ext cx="12188239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 220"/>
          <p:cNvSpPr/>
          <p:nvPr/>
        </p:nvSpPr>
        <p:spPr>
          <a:xfrm flipH="1">
            <a:off x="3889375" y="1856106"/>
            <a:ext cx="8301991" cy="3253105"/>
          </a:xfrm>
          <a:custGeom>
            <a:avLst/>
            <a:gdLst>
              <a:gd name="connsiteX0" fmla="*/ 0 w 12362"/>
              <a:gd name="connsiteY0" fmla="*/ 0 h 5123"/>
              <a:gd name="connsiteX1" fmla="*/ 10980 w 12362"/>
              <a:gd name="connsiteY1" fmla="*/ 13 h 5123"/>
              <a:gd name="connsiteX2" fmla="*/ 12362 w 12362"/>
              <a:gd name="connsiteY2" fmla="*/ 2562 h 5123"/>
              <a:gd name="connsiteX3" fmla="*/ 10935 w 12362"/>
              <a:gd name="connsiteY3" fmla="*/ 5003 h 5123"/>
              <a:gd name="connsiteX4" fmla="*/ 0 w 12362"/>
              <a:gd name="connsiteY4" fmla="*/ 5123 h 5123"/>
              <a:gd name="connsiteX5" fmla="*/ 0 w 12362"/>
              <a:gd name="connsiteY5" fmla="*/ 0 h 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2" h="5123">
                <a:moveTo>
                  <a:pt x="0" y="0"/>
                </a:moveTo>
                <a:lnTo>
                  <a:pt x="10980" y="13"/>
                </a:lnTo>
                <a:lnTo>
                  <a:pt x="12362" y="2562"/>
                </a:lnTo>
                <a:lnTo>
                  <a:pt x="10935" y="5003"/>
                </a:lnTo>
                <a:lnTo>
                  <a:pt x="0" y="512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9" name=" 220"/>
          <p:cNvSpPr/>
          <p:nvPr/>
        </p:nvSpPr>
        <p:spPr>
          <a:xfrm>
            <a:off x="-13970" y="2430145"/>
            <a:ext cx="4822191" cy="2269490"/>
          </a:xfrm>
          <a:custGeom>
            <a:avLst/>
            <a:gdLst>
              <a:gd name="connsiteX0" fmla="*/ 0 w 8151"/>
              <a:gd name="connsiteY0" fmla="*/ 10 h 3574"/>
              <a:gd name="connsiteX1" fmla="*/ 7060 w 8151"/>
              <a:gd name="connsiteY1" fmla="*/ 0 h 3574"/>
              <a:gd name="connsiteX2" fmla="*/ 8151 w 8151"/>
              <a:gd name="connsiteY2" fmla="*/ 1792 h 3574"/>
              <a:gd name="connsiteX3" fmla="*/ 6948 w 8151"/>
              <a:gd name="connsiteY3" fmla="*/ 3497 h 3574"/>
              <a:gd name="connsiteX4" fmla="*/ 0 w 8151"/>
              <a:gd name="connsiteY4" fmla="*/ 3574 h 3574"/>
              <a:gd name="connsiteX5" fmla="*/ 0 w 8151"/>
              <a:gd name="connsiteY5" fmla="*/ 10 h 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" h="3574">
                <a:moveTo>
                  <a:pt x="0" y="10"/>
                </a:moveTo>
                <a:lnTo>
                  <a:pt x="7060" y="0"/>
                </a:lnTo>
                <a:lnTo>
                  <a:pt x="8151" y="1792"/>
                </a:lnTo>
                <a:lnTo>
                  <a:pt x="6948" y="3497"/>
                </a:lnTo>
                <a:lnTo>
                  <a:pt x="0" y="3574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FZHei-B01S" panose="02010601030101010101" pitchFamily="2" charset="-122"/>
              <a:ea typeface="FZHei-B01S" panose="02010601030101010101" pitchFamily="2" charset="-122"/>
            </a:endParaRPr>
          </a:p>
        </p:txBody>
      </p:sp>
      <p:sp>
        <p:nvSpPr>
          <p:cNvPr id="20" name="TextBox 59"/>
          <p:cNvSpPr txBox="1">
            <a:spLocks noChangeArrowheads="1"/>
          </p:cNvSpPr>
          <p:nvPr/>
        </p:nvSpPr>
        <p:spPr bwMode="auto">
          <a:xfrm flipH="1">
            <a:off x="1635381" y="2552794"/>
            <a:ext cx="1782259" cy="185991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defRPr/>
            </a:pPr>
            <a:r>
              <a:rPr lang="en-US" altLang="zh-CN" sz="1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en-US" altLang="zh-CN" sz="1150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8764929" y="3150107"/>
            <a:ext cx="3289465" cy="828675"/>
          </a:xfrm>
          <a:prstGeom prst="rect">
            <a:avLst/>
          </a:prstGeom>
          <a:noFill/>
        </p:spPr>
        <p:txBody>
          <a:bodyPr vert="horz" wrap="square" lIns="91424" tIns="45712" rIns="91424" bIns="45712" rtlCol="0" anchor="ctr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rgbClr val="3477AF"/>
                </a:solidFill>
                <a:latin typeface="黑体" panose="02010609060101010101" charset="-122"/>
                <a:ea typeface="黑体" panose="02010609060101010101" charset="-122"/>
              </a:rPr>
              <a:t>联系方式</a:t>
            </a:r>
            <a:endParaRPr lang="zh-CN" altLang="en-US" sz="4800" b="1" dirty="0">
              <a:solidFill>
                <a:srgbClr val="3477A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20" y="2530475"/>
            <a:ext cx="3808730" cy="206819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0535" y="2689860"/>
            <a:ext cx="94100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solidFill>
                  <a:srgbClr val="0070C0"/>
                </a:solidFill>
                <a:latin typeface="字魂创粗黑" panose="00000500000000000000" charset="-122"/>
                <a:ea typeface="字魂创粗黑" panose="00000500000000000000" charset="-122"/>
                <a:cs typeface="字魂创粗黑" panose="00000500000000000000" charset="-122"/>
                <a:sym typeface="+mn-ea"/>
              </a:rPr>
              <a:t>喀斯玛驻点海大工作人员将竭诚为海大服务。</a:t>
            </a:r>
            <a:endParaRPr lang="zh-CN" altLang="en-US" sz="3600" b="1" dirty="0">
              <a:solidFill>
                <a:srgbClr val="0070C0"/>
              </a:solidFill>
              <a:latin typeface="字魂创粗黑" panose="00000500000000000000" charset="-122"/>
              <a:ea typeface="字魂创粗黑" panose="00000500000000000000" charset="-122"/>
              <a:cs typeface="字魂创粗黑" panose="00000500000000000000" charset="-122"/>
              <a:sym typeface="+mn-ea"/>
            </a:endParaRPr>
          </a:p>
          <a:p>
            <a:endParaRPr lang="en-US" altLang="zh-CN" sz="3600" b="1" dirty="0">
              <a:solidFill>
                <a:srgbClr val="0070C0"/>
              </a:solidFill>
              <a:latin typeface="字魂创粗黑" panose="00000500000000000000" charset="-122"/>
              <a:ea typeface="字魂创粗黑" panose="00000500000000000000" charset="-122"/>
              <a:cs typeface="字魂创粗黑" panose="00000500000000000000" charset="-122"/>
            </a:endParaRPr>
          </a:p>
          <a:p>
            <a:r>
              <a:rPr lang="zh-CN" altLang="en-US" sz="3600" b="1" dirty="0">
                <a:solidFill>
                  <a:srgbClr val="0070C0"/>
                </a:solidFill>
                <a:latin typeface="字魂创粗黑" panose="00000500000000000000" charset="-122"/>
                <a:ea typeface="字魂创粗黑" panose="00000500000000000000" charset="-122"/>
                <a:cs typeface="字魂创粗黑" panose="00000500000000000000" charset="-122"/>
                <a:sym typeface="+mn-ea"/>
              </a:rPr>
              <a:t>联系方式：微信群，工作微信</a:t>
            </a:r>
            <a:r>
              <a:rPr lang="en-US" altLang="zh-CN" sz="3600" b="1" dirty="0">
                <a:solidFill>
                  <a:srgbClr val="0070C0"/>
                </a:solidFill>
                <a:latin typeface="字魂创粗黑" panose="00000500000000000000" charset="-122"/>
                <a:ea typeface="字魂创粗黑" panose="00000500000000000000" charset="-122"/>
                <a:cs typeface="字魂创粗黑" panose="00000500000000000000" charset="-122"/>
                <a:sym typeface="+mn-ea"/>
              </a:rPr>
              <a:t>1</a:t>
            </a:r>
            <a:r>
              <a:rPr lang="zh-CN" altLang="en-US" sz="3600" b="1" dirty="0">
                <a:solidFill>
                  <a:srgbClr val="0070C0"/>
                </a:solidFill>
                <a:latin typeface="字魂创粗黑" panose="00000500000000000000" charset="-122"/>
                <a:ea typeface="字魂创粗黑" panose="00000500000000000000" charset="-122"/>
                <a:cs typeface="字魂创粗黑" panose="00000500000000000000" charset="-122"/>
                <a:sym typeface="+mn-ea"/>
              </a:rPr>
              <a:t>：</a:t>
            </a:r>
            <a:r>
              <a:rPr lang="en-US" altLang="zh-CN" sz="3600" b="1" dirty="0">
                <a:solidFill>
                  <a:srgbClr val="0070C0"/>
                </a:solidFill>
                <a:latin typeface="字魂创粗黑" panose="00000500000000000000" charset="-122"/>
                <a:ea typeface="字魂创粗黑" panose="00000500000000000000" charset="-122"/>
                <a:cs typeface="字魂创粗黑" panose="00000500000000000000" charset="-122"/>
                <a:sym typeface="+mn-ea"/>
              </a:rPr>
              <a:t>18510869738</a:t>
            </a:r>
            <a:endParaRPr lang="en-US" altLang="zh-CN" sz="3600" b="1" dirty="0">
              <a:solidFill>
                <a:srgbClr val="0070C0"/>
              </a:solidFill>
              <a:latin typeface="字魂创粗黑" panose="00000500000000000000" charset="-122"/>
              <a:ea typeface="字魂创粗黑" panose="00000500000000000000" charset="-122"/>
              <a:cs typeface="字魂创粗黑" panose="00000500000000000000" charset="-122"/>
              <a:sym typeface="+mn-ea"/>
            </a:endParaRPr>
          </a:p>
          <a:p>
            <a:r>
              <a:rPr lang="zh-CN" altLang="en-US" sz="3600" b="1" dirty="0">
                <a:solidFill>
                  <a:srgbClr val="0070C0"/>
                </a:solidFill>
                <a:latin typeface="字魂创粗黑" panose="00000500000000000000" charset="-122"/>
                <a:ea typeface="字魂创粗黑" panose="00000500000000000000" charset="-122"/>
                <a:cs typeface="字魂创粗黑" panose="00000500000000000000" charset="-122"/>
                <a:sym typeface="+mn-ea"/>
              </a:rPr>
              <a:t>                                            工作微信</a:t>
            </a:r>
            <a:r>
              <a:rPr lang="en-US" altLang="zh-CN" sz="3600" b="1" dirty="0">
                <a:solidFill>
                  <a:srgbClr val="0070C0"/>
                </a:solidFill>
                <a:latin typeface="字魂创粗黑" panose="00000500000000000000" charset="-122"/>
                <a:ea typeface="字魂创粗黑" panose="00000500000000000000" charset="-122"/>
                <a:cs typeface="字魂创粗黑" panose="00000500000000000000" charset="-122"/>
                <a:sym typeface="+mn-ea"/>
              </a:rPr>
              <a:t>2</a:t>
            </a:r>
            <a:r>
              <a:rPr lang="zh-CN" altLang="en-US" sz="3600" b="1" dirty="0">
                <a:solidFill>
                  <a:srgbClr val="0070C0"/>
                </a:solidFill>
                <a:latin typeface="字魂创粗黑" panose="00000500000000000000" charset="-122"/>
                <a:ea typeface="字魂创粗黑" panose="00000500000000000000" charset="-122"/>
                <a:cs typeface="字魂创粗黑" panose="00000500000000000000" charset="-122"/>
                <a:sym typeface="+mn-ea"/>
              </a:rPr>
              <a:t>：</a:t>
            </a:r>
            <a:r>
              <a:rPr lang="en-US" altLang="zh-CN" sz="3600" b="1" dirty="0">
                <a:solidFill>
                  <a:srgbClr val="0070C0"/>
                </a:solidFill>
                <a:latin typeface="字魂创粗黑" panose="00000500000000000000" charset="-122"/>
                <a:ea typeface="字魂创粗黑" panose="00000500000000000000" charset="-122"/>
                <a:cs typeface="字魂创粗黑" panose="00000500000000000000" charset="-122"/>
                <a:sym typeface="+mn-ea"/>
              </a:rPr>
              <a:t>18515267002</a:t>
            </a:r>
            <a:endParaRPr lang="en-US" altLang="zh-CN" sz="3600" b="1" dirty="0">
              <a:solidFill>
                <a:srgbClr val="0070C0"/>
              </a:solidFill>
              <a:latin typeface="字魂创粗黑" panose="00000500000000000000" charset="-122"/>
              <a:ea typeface="字魂创粗黑" panose="00000500000000000000" charset="-122"/>
              <a:cs typeface="字魂创粗黑" panose="00000500000000000000" charset="-122"/>
              <a:sym typeface="+mn-ea"/>
            </a:endParaRPr>
          </a:p>
          <a:p>
            <a:r>
              <a:rPr lang="en-US" altLang="zh-CN" sz="3600" b="1" dirty="0">
                <a:solidFill>
                  <a:srgbClr val="0070C0"/>
                </a:solidFill>
                <a:latin typeface="字魂创粗黑" panose="00000500000000000000" charset="-122"/>
                <a:ea typeface="字魂创粗黑" panose="00000500000000000000" charset="-122"/>
                <a:cs typeface="字魂创粗黑" panose="00000500000000000000" charset="-122"/>
                <a:sym typeface="+mn-ea"/>
              </a:rPr>
              <a:t>                                                </a:t>
            </a:r>
            <a:endParaRPr lang="en-US" altLang="zh-CN" sz="3600" b="1" dirty="0">
              <a:solidFill>
                <a:srgbClr val="0070C0"/>
              </a:solidFill>
              <a:latin typeface="字魂创粗黑" panose="00000500000000000000" charset="-122"/>
              <a:ea typeface="字魂创粗黑" panose="00000500000000000000" charset="-122"/>
              <a:cs typeface="字魂创粗黑" panose="00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9"/>
          <p:cNvSpPr txBox="1"/>
          <p:nvPr/>
        </p:nvSpPr>
        <p:spPr>
          <a:xfrm>
            <a:off x="1155311" y="966361"/>
            <a:ext cx="10477434" cy="897890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喀斯玛商城由中科院条件保障与财务局、监察审计局指导并资助，中科资源公司承建，以科研耗材采购为主、并不断拓展的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垂直型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B2B+020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第三方电子商务交易平台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12582" y="2384625"/>
            <a:ext cx="5346284" cy="243141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开设网络超市，实现价廉物美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建立信息化平台，实现一体化管理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整合优化供应链，实现多方共赢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提供全方位服务，实现商城收益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8112571" y="5120601"/>
            <a:ext cx="4828440" cy="8615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u="sng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平台不是供应商，发挥协助监管，</a:t>
            </a:r>
            <a:endParaRPr lang="en-US" altLang="zh-CN" sz="1600" b="1" u="sng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u="sng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促进透明、便捷交易的作用。</a:t>
            </a:r>
            <a:endParaRPr lang="zh-CN" altLang="en-US" sz="1600" b="1" u="sng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5" descr="图表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1140" r="13725" b="7330"/>
          <a:stretch>
            <a:fillRect/>
          </a:stretch>
        </p:blipFill>
        <p:spPr bwMode="auto">
          <a:xfrm>
            <a:off x="586966" y="2279493"/>
            <a:ext cx="6817011" cy="410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文本框 55"/>
          <p:cNvSpPr txBox="1"/>
          <p:nvPr/>
        </p:nvSpPr>
        <p:spPr>
          <a:xfrm>
            <a:off x="1467648" y="40407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商城介绍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30" y="6543655"/>
            <a:ext cx="1308011" cy="3027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3278" y="118412"/>
            <a:ext cx="1316500" cy="883947"/>
            <a:chOff x="43278" y="118412"/>
            <a:chExt cx="1316500" cy="883947"/>
          </a:xfrm>
        </p:grpSpPr>
        <p:sp>
          <p:nvSpPr>
            <p:cNvPr id="14" name="菱形 13"/>
            <p:cNvSpPr/>
            <p:nvPr/>
          </p:nvSpPr>
          <p:spPr>
            <a:xfrm>
              <a:off x="43278" y="288542"/>
              <a:ext cx="543688" cy="543688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475831" y="118412"/>
              <a:ext cx="883947" cy="883947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4"/>
          <p:cNvSpPr/>
          <p:nvPr/>
        </p:nvSpPr>
        <p:spPr bwMode="auto">
          <a:xfrm>
            <a:off x="4373236" y="3932932"/>
            <a:ext cx="605352" cy="922017"/>
          </a:xfrm>
          <a:custGeom>
            <a:avLst/>
            <a:gdLst>
              <a:gd name="T0" fmla="*/ 351 w 351"/>
              <a:gd name="T1" fmla="*/ 514 h 514"/>
              <a:gd name="T2" fmla="*/ 351 w 351"/>
              <a:gd name="T3" fmla="*/ 316 h 514"/>
              <a:gd name="T4" fmla="*/ 286 w 351"/>
              <a:gd name="T5" fmla="*/ 257 h 514"/>
              <a:gd name="T6" fmla="*/ 66 w 351"/>
              <a:gd name="T7" fmla="*/ 257 h 514"/>
              <a:gd name="T8" fmla="*/ 0 w 351"/>
              <a:gd name="T9" fmla="*/ 199 h 514"/>
              <a:gd name="T10" fmla="*/ 0 w 351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1" h="514">
                <a:moveTo>
                  <a:pt x="351" y="514"/>
                </a:moveTo>
                <a:cubicBezTo>
                  <a:pt x="351" y="316"/>
                  <a:pt x="351" y="316"/>
                  <a:pt x="351" y="316"/>
                </a:cubicBezTo>
                <a:cubicBezTo>
                  <a:pt x="351" y="283"/>
                  <a:pt x="322" y="257"/>
                  <a:pt x="286" y="257"/>
                </a:cubicBezTo>
                <a:cubicBezTo>
                  <a:pt x="66" y="257"/>
                  <a:pt x="66" y="257"/>
                  <a:pt x="66" y="257"/>
                </a:cubicBezTo>
                <a:cubicBezTo>
                  <a:pt x="30" y="257"/>
                  <a:pt x="0" y="231"/>
                  <a:pt x="0" y="199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412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1" name="Freeform: Shape 5"/>
          <p:cNvSpPr/>
          <p:nvPr/>
        </p:nvSpPr>
        <p:spPr bwMode="auto">
          <a:xfrm>
            <a:off x="5094260" y="3932932"/>
            <a:ext cx="605352" cy="922017"/>
          </a:xfrm>
          <a:custGeom>
            <a:avLst/>
            <a:gdLst>
              <a:gd name="T0" fmla="*/ 0 w 351"/>
              <a:gd name="T1" fmla="*/ 514 h 514"/>
              <a:gd name="T2" fmla="*/ 0 w 351"/>
              <a:gd name="T3" fmla="*/ 316 h 514"/>
              <a:gd name="T4" fmla="*/ 65 w 351"/>
              <a:gd name="T5" fmla="*/ 257 h 514"/>
              <a:gd name="T6" fmla="*/ 285 w 351"/>
              <a:gd name="T7" fmla="*/ 257 h 514"/>
              <a:gd name="T8" fmla="*/ 351 w 351"/>
              <a:gd name="T9" fmla="*/ 199 h 514"/>
              <a:gd name="T10" fmla="*/ 351 w 351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1" h="514">
                <a:moveTo>
                  <a:pt x="0" y="514"/>
                </a:moveTo>
                <a:cubicBezTo>
                  <a:pt x="0" y="316"/>
                  <a:pt x="0" y="316"/>
                  <a:pt x="0" y="316"/>
                </a:cubicBezTo>
                <a:cubicBezTo>
                  <a:pt x="0" y="283"/>
                  <a:pt x="29" y="257"/>
                  <a:pt x="65" y="257"/>
                </a:cubicBezTo>
                <a:cubicBezTo>
                  <a:pt x="285" y="257"/>
                  <a:pt x="285" y="257"/>
                  <a:pt x="285" y="257"/>
                </a:cubicBezTo>
                <a:cubicBezTo>
                  <a:pt x="321" y="257"/>
                  <a:pt x="351" y="231"/>
                  <a:pt x="351" y="199"/>
                </a:cubicBezTo>
                <a:cubicBezTo>
                  <a:pt x="351" y="0"/>
                  <a:pt x="351" y="0"/>
                  <a:pt x="351" y="0"/>
                </a:cubicBezTo>
              </a:path>
            </a:pathLst>
          </a:custGeom>
          <a:noFill/>
          <a:ln w="412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2" name="Freeform: Shape 6"/>
          <p:cNvSpPr/>
          <p:nvPr/>
        </p:nvSpPr>
        <p:spPr bwMode="auto">
          <a:xfrm>
            <a:off x="3537822" y="2988199"/>
            <a:ext cx="406139" cy="616014"/>
          </a:xfrm>
          <a:custGeom>
            <a:avLst/>
            <a:gdLst>
              <a:gd name="T0" fmla="*/ 235 w 235"/>
              <a:gd name="T1" fmla="*/ 344 h 344"/>
              <a:gd name="T2" fmla="*/ 235 w 235"/>
              <a:gd name="T3" fmla="*/ 211 h 344"/>
              <a:gd name="T4" fmla="*/ 191 w 235"/>
              <a:gd name="T5" fmla="*/ 172 h 344"/>
              <a:gd name="T6" fmla="*/ 44 w 235"/>
              <a:gd name="T7" fmla="*/ 172 h 344"/>
              <a:gd name="T8" fmla="*/ 0 w 235"/>
              <a:gd name="T9" fmla="*/ 133 h 344"/>
              <a:gd name="T10" fmla="*/ 0 w 235"/>
              <a:gd name="T11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344">
                <a:moveTo>
                  <a:pt x="235" y="344"/>
                </a:moveTo>
                <a:cubicBezTo>
                  <a:pt x="235" y="211"/>
                  <a:pt x="235" y="211"/>
                  <a:pt x="235" y="211"/>
                </a:cubicBezTo>
                <a:cubicBezTo>
                  <a:pt x="235" y="189"/>
                  <a:pt x="215" y="172"/>
                  <a:pt x="191" y="172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20" y="172"/>
                  <a:pt x="0" y="154"/>
                  <a:pt x="0" y="13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4127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3" name="Freeform: Shape 7"/>
          <p:cNvSpPr/>
          <p:nvPr/>
        </p:nvSpPr>
        <p:spPr bwMode="auto">
          <a:xfrm>
            <a:off x="6230421" y="3373042"/>
            <a:ext cx="403568" cy="617351"/>
          </a:xfrm>
          <a:custGeom>
            <a:avLst/>
            <a:gdLst>
              <a:gd name="T0" fmla="*/ 0 w 234"/>
              <a:gd name="T1" fmla="*/ 344 h 344"/>
              <a:gd name="T2" fmla="*/ 0 w 234"/>
              <a:gd name="T3" fmla="*/ 211 h 344"/>
              <a:gd name="T4" fmla="*/ 43 w 234"/>
              <a:gd name="T5" fmla="*/ 172 h 344"/>
              <a:gd name="T6" fmla="*/ 191 w 234"/>
              <a:gd name="T7" fmla="*/ 172 h 344"/>
              <a:gd name="T8" fmla="*/ 234 w 234"/>
              <a:gd name="T9" fmla="*/ 133 h 344"/>
              <a:gd name="T10" fmla="*/ 234 w 234"/>
              <a:gd name="T11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4" h="344">
                <a:moveTo>
                  <a:pt x="0" y="344"/>
                </a:moveTo>
                <a:cubicBezTo>
                  <a:pt x="0" y="211"/>
                  <a:pt x="0" y="211"/>
                  <a:pt x="0" y="211"/>
                </a:cubicBezTo>
                <a:cubicBezTo>
                  <a:pt x="0" y="190"/>
                  <a:pt x="19" y="172"/>
                  <a:pt x="43" y="172"/>
                </a:cubicBezTo>
                <a:cubicBezTo>
                  <a:pt x="191" y="172"/>
                  <a:pt x="191" y="172"/>
                  <a:pt x="191" y="172"/>
                </a:cubicBezTo>
                <a:cubicBezTo>
                  <a:pt x="215" y="172"/>
                  <a:pt x="234" y="154"/>
                  <a:pt x="234" y="133"/>
                </a:cubicBezTo>
                <a:cubicBezTo>
                  <a:pt x="234" y="0"/>
                  <a:pt x="234" y="0"/>
                  <a:pt x="234" y="0"/>
                </a:cubicBezTo>
              </a:path>
            </a:pathLst>
          </a:custGeom>
          <a:noFill/>
          <a:ln w="412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4" name="Freeform: Shape 8"/>
          <p:cNvSpPr/>
          <p:nvPr/>
        </p:nvSpPr>
        <p:spPr bwMode="auto">
          <a:xfrm>
            <a:off x="5486262" y="2124978"/>
            <a:ext cx="404853" cy="616014"/>
          </a:xfrm>
          <a:custGeom>
            <a:avLst/>
            <a:gdLst>
              <a:gd name="T0" fmla="*/ 0 w 235"/>
              <a:gd name="T1" fmla="*/ 343 h 343"/>
              <a:gd name="T2" fmla="*/ 0 w 235"/>
              <a:gd name="T3" fmla="*/ 210 h 343"/>
              <a:gd name="T4" fmla="*/ 44 w 235"/>
              <a:gd name="T5" fmla="*/ 171 h 343"/>
              <a:gd name="T6" fmla="*/ 191 w 235"/>
              <a:gd name="T7" fmla="*/ 171 h 343"/>
              <a:gd name="T8" fmla="*/ 235 w 235"/>
              <a:gd name="T9" fmla="*/ 132 h 343"/>
              <a:gd name="T10" fmla="*/ 235 w 235"/>
              <a:gd name="T11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343">
                <a:moveTo>
                  <a:pt x="0" y="343"/>
                </a:moveTo>
                <a:cubicBezTo>
                  <a:pt x="0" y="210"/>
                  <a:pt x="0" y="210"/>
                  <a:pt x="0" y="210"/>
                </a:cubicBezTo>
                <a:cubicBezTo>
                  <a:pt x="0" y="189"/>
                  <a:pt x="20" y="171"/>
                  <a:pt x="44" y="171"/>
                </a:cubicBezTo>
                <a:cubicBezTo>
                  <a:pt x="191" y="171"/>
                  <a:pt x="191" y="171"/>
                  <a:pt x="191" y="171"/>
                </a:cubicBezTo>
                <a:cubicBezTo>
                  <a:pt x="215" y="171"/>
                  <a:pt x="235" y="154"/>
                  <a:pt x="235" y="132"/>
                </a:cubicBezTo>
                <a:cubicBezTo>
                  <a:pt x="235" y="0"/>
                  <a:pt x="235" y="0"/>
                  <a:pt x="235" y="0"/>
                </a:cubicBezTo>
              </a:path>
            </a:pathLst>
          </a:custGeom>
          <a:noFill/>
          <a:ln w="41275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5" name="Straight Connector 9"/>
          <p:cNvSpPr/>
          <p:nvPr/>
        </p:nvSpPr>
        <p:spPr bwMode="auto">
          <a:xfrm>
            <a:off x="5037709" y="3740511"/>
            <a:ext cx="0" cy="1559411"/>
          </a:xfrm>
          <a:prstGeom prst="line">
            <a:avLst/>
          </a:prstGeom>
          <a:noFill/>
          <a:ln w="412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6" name="Freeform: Shape 10"/>
          <p:cNvSpPr/>
          <p:nvPr/>
        </p:nvSpPr>
        <p:spPr bwMode="auto">
          <a:xfrm>
            <a:off x="4193300" y="2302699"/>
            <a:ext cx="1687533" cy="1110429"/>
          </a:xfrm>
          <a:custGeom>
            <a:avLst/>
            <a:gdLst>
              <a:gd name="T0" fmla="*/ 781 w 978"/>
              <a:gd name="T1" fmla="*/ 619 h 619"/>
              <a:gd name="T2" fmla="*/ 978 w 978"/>
              <a:gd name="T3" fmla="*/ 422 h 619"/>
              <a:gd name="T4" fmla="*/ 781 w 978"/>
              <a:gd name="T5" fmla="*/ 225 h 619"/>
              <a:gd name="T6" fmla="*/ 764 w 978"/>
              <a:gd name="T7" fmla="*/ 226 h 619"/>
              <a:gd name="T8" fmla="*/ 498 w 978"/>
              <a:gd name="T9" fmla="*/ 0 h 619"/>
              <a:gd name="T10" fmla="*/ 231 w 978"/>
              <a:gd name="T11" fmla="*/ 228 h 619"/>
              <a:gd name="T12" fmla="*/ 197 w 978"/>
              <a:gd name="T13" fmla="*/ 225 h 619"/>
              <a:gd name="T14" fmla="*/ 0 w 978"/>
              <a:gd name="T15" fmla="*/ 422 h 619"/>
              <a:gd name="T16" fmla="*/ 197 w 978"/>
              <a:gd name="T17" fmla="*/ 619 h 619"/>
              <a:gd name="T18" fmla="*/ 781 w 978"/>
              <a:gd name="T1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8" h="619">
                <a:moveTo>
                  <a:pt x="781" y="619"/>
                </a:moveTo>
                <a:cubicBezTo>
                  <a:pt x="890" y="619"/>
                  <a:pt x="978" y="531"/>
                  <a:pt x="978" y="422"/>
                </a:cubicBezTo>
                <a:cubicBezTo>
                  <a:pt x="978" y="313"/>
                  <a:pt x="890" y="225"/>
                  <a:pt x="781" y="225"/>
                </a:cubicBezTo>
                <a:cubicBezTo>
                  <a:pt x="775" y="225"/>
                  <a:pt x="770" y="226"/>
                  <a:pt x="764" y="226"/>
                </a:cubicBezTo>
                <a:cubicBezTo>
                  <a:pt x="743" y="98"/>
                  <a:pt x="632" y="0"/>
                  <a:pt x="498" y="0"/>
                </a:cubicBezTo>
                <a:cubicBezTo>
                  <a:pt x="363" y="0"/>
                  <a:pt x="251" y="99"/>
                  <a:pt x="231" y="228"/>
                </a:cubicBezTo>
                <a:cubicBezTo>
                  <a:pt x="220" y="226"/>
                  <a:pt x="208" y="225"/>
                  <a:pt x="197" y="225"/>
                </a:cubicBezTo>
                <a:cubicBezTo>
                  <a:pt x="88" y="225"/>
                  <a:pt x="0" y="313"/>
                  <a:pt x="0" y="422"/>
                </a:cubicBezTo>
                <a:cubicBezTo>
                  <a:pt x="0" y="531"/>
                  <a:pt x="88" y="619"/>
                  <a:pt x="197" y="619"/>
                </a:cubicBezTo>
                <a:lnTo>
                  <a:pt x="781" y="6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7" name="Freeform: Shape 11"/>
          <p:cNvSpPr/>
          <p:nvPr/>
        </p:nvSpPr>
        <p:spPr bwMode="auto">
          <a:xfrm>
            <a:off x="4697118" y="3008242"/>
            <a:ext cx="1687533" cy="1109092"/>
          </a:xfrm>
          <a:custGeom>
            <a:avLst/>
            <a:gdLst>
              <a:gd name="T0" fmla="*/ 781 w 978"/>
              <a:gd name="T1" fmla="*/ 619 h 619"/>
              <a:gd name="T2" fmla="*/ 978 w 978"/>
              <a:gd name="T3" fmla="*/ 423 h 619"/>
              <a:gd name="T4" fmla="*/ 781 w 978"/>
              <a:gd name="T5" fmla="*/ 226 h 619"/>
              <a:gd name="T6" fmla="*/ 764 w 978"/>
              <a:gd name="T7" fmla="*/ 227 h 619"/>
              <a:gd name="T8" fmla="*/ 498 w 978"/>
              <a:gd name="T9" fmla="*/ 0 h 619"/>
              <a:gd name="T10" fmla="*/ 231 w 978"/>
              <a:gd name="T11" fmla="*/ 229 h 619"/>
              <a:gd name="T12" fmla="*/ 197 w 978"/>
              <a:gd name="T13" fmla="*/ 226 h 619"/>
              <a:gd name="T14" fmla="*/ 0 w 978"/>
              <a:gd name="T15" fmla="*/ 423 h 619"/>
              <a:gd name="T16" fmla="*/ 197 w 978"/>
              <a:gd name="T17" fmla="*/ 619 h 619"/>
              <a:gd name="T18" fmla="*/ 781 w 978"/>
              <a:gd name="T1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8" h="619">
                <a:moveTo>
                  <a:pt x="781" y="619"/>
                </a:moveTo>
                <a:cubicBezTo>
                  <a:pt x="890" y="619"/>
                  <a:pt x="978" y="531"/>
                  <a:pt x="978" y="423"/>
                </a:cubicBezTo>
                <a:cubicBezTo>
                  <a:pt x="978" y="314"/>
                  <a:pt x="890" y="226"/>
                  <a:pt x="781" y="226"/>
                </a:cubicBezTo>
                <a:cubicBezTo>
                  <a:pt x="776" y="226"/>
                  <a:pt x="770" y="226"/>
                  <a:pt x="764" y="227"/>
                </a:cubicBezTo>
                <a:cubicBezTo>
                  <a:pt x="743" y="98"/>
                  <a:pt x="632" y="0"/>
                  <a:pt x="498" y="0"/>
                </a:cubicBezTo>
                <a:cubicBezTo>
                  <a:pt x="363" y="0"/>
                  <a:pt x="251" y="99"/>
                  <a:pt x="231" y="229"/>
                </a:cubicBezTo>
                <a:cubicBezTo>
                  <a:pt x="220" y="227"/>
                  <a:pt x="209" y="226"/>
                  <a:pt x="197" y="226"/>
                </a:cubicBezTo>
                <a:cubicBezTo>
                  <a:pt x="88" y="226"/>
                  <a:pt x="0" y="314"/>
                  <a:pt x="0" y="423"/>
                </a:cubicBezTo>
                <a:cubicBezTo>
                  <a:pt x="0" y="531"/>
                  <a:pt x="88" y="619"/>
                  <a:pt x="197" y="619"/>
                </a:cubicBezTo>
                <a:lnTo>
                  <a:pt x="781" y="61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8" name="Freeform: Shape 12"/>
          <p:cNvSpPr/>
          <p:nvPr/>
        </p:nvSpPr>
        <p:spPr bwMode="auto">
          <a:xfrm>
            <a:off x="3689482" y="3008242"/>
            <a:ext cx="1687533" cy="1109092"/>
          </a:xfrm>
          <a:custGeom>
            <a:avLst/>
            <a:gdLst>
              <a:gd name="T0" fmla="*/ 781 w 978"/>
              <a:gd name="T1" fmla="*/ 619 h 619"/>
              <a:gd name="T2" fmla="*/ 978 w 978"/>
              <a:gd name="T3" fmla="*/ 423 h 619"/>
              <a:gd name="T4" fmla="*/ 781 w 978"/>
              <a:gd name="T5" fmla="*/ 226 h 619"/>
              <a:gd name="T6" fmla="*/ 764 w 978"/>
              <a:gd name="T7" fmla="*/ 227 h 619"/>
              <a:gd name="T8" fmla="*/ 497 w 978"/>
              <a:gd name="T9" fmla="*/ 0 h 619"/>
              <a:gd name="T10" fmla="*/ 231 w 978"/>
              <a:gd name="T11" fmla="*/ 229 h 619"/>
              <a:gd name="T12" fmla="*/ 197 w 978"/>
              <a:gd name="T13" fmla="*/ 226 h 619"/>
              <a:gd name="T14" fmla="*/ 0 w 978"/>
              <a:gd name="T15" fmla="*/ 423 h 619"/>
              <a:gd name="T16" fmla="*/ 197 w 978"/>
              <a:gd name="T17" fmla="*/ 619 h 619"/>
              <a:gd name="T18" fmla="*/ 781 w 978"/>
              <a:gd name="T1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8" h="619">
                <a:moveTo>
                  <a:pt x="781" y="619"/>
                </a:moveTo>
                <a:cubicBezTo>
                  <a:pt x="890" y="619"/>
                  <a:pt x="978" y="531"/>
                  <a:pt x="978" y="423"/>
                </a:cubicBezTo>
                <a:cubicBezTo>
                  <a:pt x="978" y="314"/>
                  <a:pt x="890" y="226"/>
                  <a:pt x="781" y="226"/>
                </a:cubicBezTo>
                <a:cubicBezTo>
                  <a:pt x="775" y="226"/>
                  <a:pt x="770" y="226"/>
                  <a:pt x="764" y="227"/>
                </a:cubicBezTo>
                <a:cubicBezTo>
                  <a:pt x="743" y="98"/>
                  <a:pt x="632" y="0"/>
                  <a:pt x="497" y="0"/>
                </a:cubicBezTo>
                <a:cubicBezTo>
                  <a:pt x="362" y="0"/>
                  <a:pt x="251" y="99"/>
                  <a:pt x="231" y="229"/>
                </a:cubicBezTo>
                <a:cubicBezTo>
                  <a:pt x="220" y="227"/>
                  <a:pt x="208" y="226"/>
                  <a:pt x="197" y="226"/>
                </a:cubicBezTo>
                <a:cubicBezTo>
                  <a:pt x="88" y="226"/>
                  <a:pt x="0" y="314"/>
                  <a:pt x="0" y="423"/>
                </a:cubicBezTo>
                <a:cubicBezTo>
                  <a:pt x="0" y="531"/>
                  <a:pt x="88" y="619"/>
                  <a:pt x="197" y="619"/>
                </a:cubicBezTo>
                <a:lnTo>
                  <a:pt x="781" y="619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9" name="Oval 13"/>
          <p:cNvSpPr/>
          <p:nvPr/>
        </p:nvSpPr>
        <p:spPr bwMode="auto">
          <a:xfrm>
            <a:off x="4688121" y="3394422"/>
            <a:ext cx="697891" cy="7229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0" name="Freeform: Shape 14"/>
          <p:cNvSpPr/>
          <p:nvPr/>
        </p:nvSpPr>
        <p:spPr bwMode="auto">
          <a:xfrm>
            <a:off x="6304965" y="2941430"/>
            <a:ext cx="659333" cy="431611"/>
          </a:xfrm>
          <a:custGeom>
            <a:avLst/>
            <a:gdLst>
              <a:gd name="T0" fmla="*/ 305 w 382"/>
              <a:gd name="T1" fmla="*/ 241 h 241"/>
              <a:gd name="T2" fmla="*/ 382 w 382"/>
              <a:gd name="T3" fmla="*/ 164 h 241"/>
              <a:gd name="T4" fmla="*/ 305 w 382"/>
              <a:gd name="T5" fmla="*/ 88 h 241"/>
              <a:gd name="T6" fmla="*/ 299 w 382"/>
              <a:gd name="T7" fmla="*/ 88 h 241"/>
              <a:gd name="T8" fmla="*/ 195 w 382"/>
              <a:gd name="T9" fmla="*/ 0 h 241"/>
              <a:gd name="T10" fmla="*/ 90 w 382"/>
              <a:gd name="T11" fmla="*/ 89 h 241"/>
              <a:gd name="T12" fmla="*/ 77 w 382"/>
              <a:gd name="T13" fmla="*/ 88 h 241"/>
              <a:gd name="T14" fmla="*/ 0 w 382"/>
              <a:gd name="T15" fmla="*/ 164 h 241"/>
              <a:gd name="T16" fmla="*/ 77 w 382"/>
              <a:gd name="T17" fmla="*/ 241 h 241"/>
              <a:gd name="T18" fmla="*/ 305 w 382"/>
              <a:gd name="T19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2" h="241">
                <a:moveTo>
                  <a:pt x="305" y="241"/>
                </a:moveTo>
                <a:cubicBezTo>
                  <a:pt x="348" y="241"/>
                  <a:pt x="382" y="207"/>
                  <a:pt x="382" y="164"/>
                </a:cubicBezTo>
                <a:cubicBezTo>
                  <a:pt x="382" y="122"/>
                  <a:pt x="348" y="88"/>
                  <a:pt x="305" y="88"/>
                </a:cubicBezTo>
                <a:cubicBezTo>
                  <a:pt x="303" y="88"/>
                  <a:pt x="301" y="88"/>
                  <a:pt x="299" y="88"/>
                </a:cubicBezTo>
                <a:cubicBezTo>
                  <a:pt x="290" y="38"/>
                  <a:pt x="247" y="0"/>
                  <a:pt x="195" y="0"/>
                </a:cubicBezTo>
                <a:cubicBezTo>
                  <a:pt x="142" y="0"/>
                  <a:pt x="98" y="38"/>
                  <a:pt x="90" y="89"/>
                </a:cubicBezTo>
                <a:cubicBezTo>
                  <a:pt x="86" y="88"/>
                  <a:pt x="82" y="88"/>
                  <a:pt x="77" y="88"/>
                </a:cubicBezTo>
                <a:cubicBezTo>
                  <a:pt x="35" y="88"/>
                  <a:pt x="0" y="122"/>
                  <a:pt x="0" y="164"/>
                </a:cubicBezTo>
                <a:cubicBezTo>
                  <a:pt x="0" y="207"/>
                  <a:pt x="35" y="241"/>
                  <a:pt x="77" y="241"/>
                </a:cubicBezTo>
                <a:lnTo>
                  <a:pt x="305" y="2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1" name="Freeform: Shape 15"/>
          <p:cNvSpPr/>
          <p:nvPr/>
        </p:nvSpPr>
        <p:spPr bwMode="auto">
          <a:xfrm>
            <a:off x="3210084" y="2711594"/>
            <a:ext cx="658048" cy="432946"/>
          </a:xfrm>
          <a:custGeom>
            <a:avLst/>
            <a:gdLst>
              <a:gd name="T0" fmla="*/ 304 w 381"/>
              <a:gd name="T1" fmla="*/ 241 h 241"/>
              <a:gd name="T2" fmla="*/ 381 w 381"/>
              <a:gd name="T3" fmla="*/ 165 h 241"/>
              <a:gd name="T4" fmla="*/ 304 w 381"/>
              <a:gd name="T5" fmla="*/ 88 h 241"/>
              <a:gd name="T6" fmla="*/ 298 w 381"/>
              <a:gd name="T7" fmla="*/ 88 h 241"/>
              <a:gd name="T8" fmla="*/ 194 w 381"/>
              <a:gd name="T9" fmla="*/ 0 h 241"/>
              <a:gd name="T10" fmla="*/ 90 w 381"/>
              <a:gd name="T11" fmla="*/ 89 h 241"/>
              <a:gd name="T12" fmla="*/ 76 w 381"/>
              <a:gd name="T13" fmla="*/ 88 h 241"/>
              <a:gd name="T14" fmla="*/ 0 w 381"/>
              <a:gd name="T15" fmla="*/ 165 h 241"/>
              <a:gd name="T16" fmla="*/ 76 w 381"/>
              <a:gd name="T17" fmla="*/ 241 h 241"/>
              <a:gd name="T18" fmla="*/ 304 w 381"/>
              <a:gd name="T19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1" h="241">
                <a:moveTo>
                  <a:pt x="304" y="241"/>
                </a:moveTo>
                <a:cubicBezTo>
                  <a:pt x="347" y="241"/>
                  <a:pt x="381" y="207"/>
                  <a:pt x="381" y="165"/>
                </a:cubicBezTo>
                <a:cubicBezTo>
                  <a:pt x="381" y="122"/>
                  <a:pt x="347" y="88"/>
                  <a:pt x="304" y="88"/>
                </a:cubicBezTo>
                <a:cubicBezTo>
                  <a:pt x="302" y="88"/>
                  <a:pt x="300" y="88"/>
                  <a:pt x="298" y="88"/>
                </a:cubicBezTo>
                <a:cubicBezTo>
                  <a:pt x="290" y="38"/>
                  <a:pt x="246" y="0"/>
                  <a:pt x="194" y="0"/>
                </a:cubicBezTo>
                <a:cubicBezTo>
                  <a:pt x="141" y="0"/>
                  <a:pt x="97" y="38"/>
                  <a:pt x="90" y="89"/>
                </a:cubicBezTo>
                <a:cubicBezTo>
                  <a:pt x="85" y="88"/>
                  <a:pt x="81" y="88"/>
                  <a:pt x="76" y="88"/>
                </a:cubicBezTo>
                <a:cubicBezTo>
                  <a:pt x="34" y="88"/>
                  <a:pt x="0" y="122"/>
                  <a:pt x="0" y="165"/>
                </a:cubicBezTo>
                <a:cubicBezTo>
                  <a:pt x="0" y="207"/>
                  <a:pt x="34" y="241"/>
                  <a:pt x="76" y="241"/>
                </a:cubicBezTo>
                <a:lnTo>
                  <a:pt x="304" y="2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2" name="Freeform: Shape 16"/>
          <p:cNvSpPr/>
          <p:nvPr/>
        </p:nvSpPr>
        <p:spPr bwMode="auto">
          <a:xfrm>
            <a:off x="5590668" y="1861735"/>
            <a:ext cx="658048" cy="434283"/>
          </a:xfrm>
          <a:custGeom>
            <a:avLst/>
            <a:gdLst>
              <a:gd name="T0" fmla="*/ 305 w 382"/>
              <a:gd name="T1" fmla="*/ 242 h 242"/>
              <a:gd name="T2" fmla="*/ 382 w 382"/>
              <a:gd name="T3" fmla="*/ 165 h 242"/>
              <a:gd name="T4" fmla="*/ 305 w 382"/>
              <a:gd name="T5" fmla="*/ 88 h 242"/>
              <a:gd name="T6" fmla="*/ 298 w 382"/>
              <a:gd name="T7" fmla="*/ 88 h 242"/>
              <a:gd name="T8" fmla="*/ 194 w 382"/>
              <a:gd name="T9" fmla="*/ 0 h 242"/>
              <a:gd name="T10" fmla="*/ 90 w 382"/>
              <a:gd name="T11" fmla="*/ 89 h 242"/>
              <a:gd name="T12" fmla="*/ 77 w 382"/>
              <a:gd name="T13" fmla="*/ 88 h 242"/>
              <a:gd name="T14" fmla="*/ 0 w 382"/>
              <a:gd name="T15" fmla="*/ 165 h 242"/>
              <a:gd name="T16" fmla="*/ 77 w 382"/>
              <a:gd name="T17" fmla="*/ 242 h 242"/>
              <a:gd name="T18" fmla="*/ 305 w 382"/>
              <a:gd name="T1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2" h="242">
                <a:moveTo>
                  <a:pt x="305" y="242"/>
                </a:moveTo>
                <a:cubicBezTo>
                  <a:pt x="347" y="242"/>
                  <a:pt x="382" y="207"/>
                  <a:pt x="382" y="165"/>
                </a:cubicBezTo>
                <a:cubicBezTo>
                  <a:pt x="382" y="122"/>
                  <a:pt x="347" y="88"/>
                  <a:pt x="305" y="88"/>
                </a:cubicBezTo>
                <a:cubicBezTo>
                  <a:pt x="303" y="88"/>
                  <a:pt x="300" y="88"/>
                  <a:pt x="298" y="88"/>
                </a:cubicBezTo>
                <a:cubicBezTo>
                  <a:pt x="290" y="38"/>
                  <a:pt x="247" y="0"/>
                  <a:pt x="194" y="0"/>
                </a:cubicBezTo>
                <a:cubicBezTo>
                  <a:pt x="142" y="0"/>
                  <a:pt x="98" y="39"/>
                  <a:pt x="90" y="89"/>
                </a:cubicBezTo>
                <a:cubicBezTo>
                  <a:pt x="86" y="88"/>
                  <a:pt x="81" y="88"/>
                  <a:pt x="77" y="88"/>
                </a:cubicBezTo>
                <a:cubicBezTo>
                  <a:pt x="34" y="88"/>
                  <a:pt x="0" y="122"/>
                  <a:pt x="0" y="165"/>
                </a:cubicBezTo>
                <a:cubicBezTo>
                  <a:pt x="0" y="207"/>
                  <a:pt x="34" y="242"/>
                  <a:pt x="77" y="242"/>
                </a:cubicBezTo>
                <a:lnTo>
                  <a:pt x="305" y="2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2" name="Freeform: Shape 26"/>
          <p:cNvSpPr/>
          <p:nvPr/>
        </p:nvSpPr>
        <p:spPr bwMode="auto">
          <a:xfrm>
            <a:off x="4027504" y="3434508"/>
            <a:ext cx="289181" cy="227165"/>
          </a:xfrm>
          <a:custGeom>
            <a:avLst/>
            <a:gdLst>
              <a:gd name="T0" fmla="*/ 151 w 167"/>
              <a:gd name="T1" fmla="*/ 22 h 127"/>
              <a:gd name="T2" fmla="*/ 110 w 167"/>
              <a:gd name="T3" fmla="*/ 0 h 127"/>
              <a:gd name="T4" fmla="*/ 110 w 167"/>
              <a:gd name="T5" fmla="*/ 15 h 127"/>
              <a:gd name="T6" fmla="*/ 139 w 167"/>
              <a:gd name="T7" fmla="*/ 30 h 127"/>
              <a:gd name="T8" fmla="*/ 129 w 167"/>
              <a:gd name="T9" fmla="*/ 79 h 127"/>
              <a:gd name="T10" fmla="*/ 110 w 167"/>
              <a:gd name="T11" fmla="*/ 85 h 127"/>
              <a:gd name="T12" fmla="*/ 110 w 167"/>
              <a:gd name="T13" fmla="*/ 100 h 127"/>
              <a:gd name="T14" fmla="*/ 137 w 167"/>
              <a:gd name="T15" fmla="*/ 91 h 127"/>
              <a:gd name="T16" fmla="*/ 151 w 167"/>
              <a:gd name="T17" fmla="*/ 22 h 127"/>
              <a:gd name="T18" fmla="*/ 110 w 167"/>
              <a:gd name="T19" fmla="*/ 0 h 127"/>
              <a:gd name="T20" fmla="*/ 82 w 167"/>
              <a:gd name="T21" fmla="*/ 8 h 127"/>
              <a:gd name="T22" fmla="*/ 65 w 167"/>
              <a:gd name="T23" fmla="*/ 72 h 127"/>
              <a:gd name="T24" fmla="*/ 57 w 167"/>
              <a:gd name="T25" fmla="*/ 77 h 127"/>
              <a:gd name="T26" fmla="*/ 57 w 167"/>
              <a:gd name="T27" fmla="*/ 76 h 127"/>
              <a:gd name="T28" fmla="*/ 57 w 167"/>
              <a:gd name="T29" fmla="*/ 76 h 127"/>
              <a:gd name="T30" fmla="*/ 57 w 167"/>
              <a:gd name="T31" fmla="*/ 76 h 127"/>
              <a:gd name="T32" fmla="*/ 57 w 167"/>
              <a:gd name="T33" fmla="*/ 76 h 127"/>
              <a:gd name="T34" fmla="*/ 47 w 167"/>
              <a:gd name="T35" fmla="*/ 78 h 127"/>
              <a:gd name="T36" fmla="*/ 7 w 167"/>
              <a:gd name="T37" fmla="*/ 105 h 127"/>
              <a:gd name="T38" fmla="*/ 3 w 167"/>
              <a:gd name="T39" fmla="*/ 121 h 127"/>
              <a:gd name="T40" fmla="*/ 19 w 167"/>
              <a:gd name="T41" fmla="*/ 124 h 127"/>
              <a:gd name="T42" fmla="*/ 60 w 167"/>
              <a:gd name="T43" fmla="*/ 97 h 127"/>
              <a:gd name="T44" fmla="*/ 65 w 167"/>
              <a:gd name="T45" fmla="*/ 88 h 127"/>
              <a:gd name="T46" fmla="*/ 65 w 167"/>
              <a:gd name="T47" fmla="*/ 88 h 127"/>
              <a:gd name="T48" fmla="*/ 65 w 167"/>
              <a:gd name="T49" fmla="*/ 88 h 127"/>
              <a:gd name="T50" fmla="*/ 72 w 167"/>
              <a:gd name="T51" fmla="*/ 83 h 127"/>
              <a:gd name="T52" fmla="*/ 110 w 167"/>
              <a:gd name="T53" fmla="*/ 100 h 127"/>
              <a:gd name="T54" fmla="*/ 110 w 167"/>
              <a:gd name="T55" fmla="*/ 85 h 127"/>
              <a:gd name="T56" fmla="*/ 81 w 167"/>
              <a:gd name="T57" fmla="*/ 69 h 127"/>
              <a:gd name="T58" fmla="*/ 81 w 167"/>
              <a:gd name="T59" fmla="*/ 69 h 127"/>
              <a:gd name="T60" fmla="*/ 90 w 167"/>
              <a:gd name="T61" fmla="*/ 21 h 127"/>
              <a:gd name="T62" fmla="*/ 110 w 167"/>
              <a:gd name="T63" fmla="*/ 15 h 127"/>
              <a:gd name="T64" fmla="*/ 110 w 167"/>
              <a:gd name="T6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7" h="127">
                <a:moveTo>
                  <a:pt x="151" y="22"/>
                </a:moveTo>
                <a:cubicBezTo>
                  <a:pt x="142" y="8"/>
                  <a:pt x="126" y="0"/>
                  <a:pt x="110" y="0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21" y="15"/>
                  <a:pt x="132" y="20"/>
                  <a:pt x="139" y="30"/>
                </a:cubicBezTo>
                <a:cubicBezTo>
                  <a:pt x="150" y="47"/>
                  <a:pt x="145" y="68"/>
                  <a:pt x="129" y="79"/>
                </a:cubicBezTo>
                <a:cubicBezTo>
                  <a:pt x="123" y="83"/>
                  <a:pt x="116" y="85"/>
                  <a:pt x="110" y="85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19" y="100"/>
                  <a:pt x="129" y="97"/>
                  <a:pt x="137" y="91"/>
                </a:cubicBezTo>
                <a:cubicBezTo>
                  <a:pt x="160" y="76"/>
                  <a:pt x="167" y="45"/>
                  <a:pt x="151" y="22"/>
                </a:cubicBezTo>
                <a:close/>
                <a:moveTo>
                  <a:pt x="110" y="0"/>
                </a:moveTo>
                <a:cubicBezTo>
                  <a:pt x="100" y="0"/>
                  <a:pt x="91" y="3"/>
                  <a:pt x="82" y="8"/>
                </a:cubicBezTo>
                <a:cubicBezTo>
                  <a:pt x="61" y="22"/>
                  <a:pt x="54" y="50"/>
                  <a:pt x="65" y="72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4" y="75"/>
                  <a:pt x="50" y="76"/>
                  <a:pt x="47" y="78"/>
                </a:cubicBezTo>
                <a:cubicBezTo>
                  <a:pt x="7" y="105"/>
                  <a:pt x="7" y="105"/>
                  <a:pt x="7" y="105"/>
                </a:cubicBezTo>
                <a:cubicBezTo>
                  <a:pt x="1" y="108"/>
                  <a:pt x="0" y="115"/>
                  <a:pt x="3" y="121"/>
                </a:cubicBezTo>
                <a:cubicBezTo>
                  <a:pt x="7" y="126"/>
                  <a:pt x="14" y="127"/>
                  <a:pt x="19" y="124"/>
                </a:cubicBezTo>
                <a:cubicBezTo>
                  <a:pt x="60" y="97"/>
                  <a:pt x="60" y="97"/>
                  <a:pt x="60" y="97"/>
                </a:cubicBezTo>
                <a:cubicBezTo>
                  <a:pt x="63" y="95"/>
                  <a:pt x="65" y="92"/>
                  <a:pt x="65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72" y="83"/>
                  <a:pt x="72" y="83"/>
                  <a:pt x="72" y="83"/>
                </a:cubicBezTo>
                <a:cubicBezTo>
                  <a:pt x="82" y="94"/>
                  <a:pt x="96" y="100"/>
                  <a:pt x="110" y="100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98" y="85"/>
                  <a:pt x="87" y="79"/>
                  <a:pt x="81" y="69"/>
                </a:cubicBezTo>
                <a:cubicBezTo>
                  <a:pt x="81" y="69"/>
                  <a:pt x="81" y="69"/>
                  <a:pt x="81" y="69"/>
                </a:cubicBezTo>
                <a:cubicBezTo>
                  <a:pt x="70" y="53"/>
                  <a:pt x="74" y="31"/>
                  <a:pt x="90" y="21"/>
                </a:cubicBezTo>
                <a:cubicBezTo>
                  <a:pt x="96" y="17"/>
                  <a:pt x="103" y="15"/>
                  <a:pt x="110" y="15"/>
                </a:cubicBezTo>
                <a:lnTo>
                  <a:pt x="1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5" name="Freeform: Shape 29"/>
          <p:cNvSpPr/>
          <p:nvPr/>
        </p:nvSpPr>
        <p:spPr bwMode="auto">
          <a:xfrm>
            <a:off x="4721538" y="2547235"/>
            <a:ext cx="239056" cy="248543"/>
          </a:xfrm>
          <a:custGeom>
            <a:avLst/>
            <a:gdLst>
              <a:gd name="T0" fmla="*/ 69 w 139"/>
              <a:gd name="T1" fmla="*/ 10 h 139"/>
              <a:gd name="T2" fmla="*/ 76 w 139"/>
              <a:gd name="T3" fmla="*/ 10 h 139"/>
              <a:gd name="T4" fmla="*/ 79 w 139"/>
              <a:gd name="T5" fmla="*/ 0 h 139"/>
              <a:gd name="T6" fmla="*/ 100 w 139"/>
              <a:gd name="T7" fmla="*/ 6 h 139"/>
              <a:gd name="T8" fmla="*/ 97 w 139"/>
              <a:gd name="T9" fmla="*/ 16 h 139"/>
              <a:gd name="T10" fmla="*/ 116 w 139"/>
              <a:gd name="T11" fmla="*/ 32 h 139"/>
              <a:gd name="T12" fmla="*/ 125 w 139"/>
              <a:gd name="T13" fmla="*/ 27 h 139"/>
              <a:gd name="T14" fmla="*/ 136 w 139"/>
              <a:gd name="T15" fmla="*/ 47 h 139"/>
              <a:gd name="T16" fmla="*/ 127 w 139"/>
              <a:gd name="T17" fmla="*/ 52 h 139"/>
              <a:gd name="T18" fmla="*/ 129 w 139"/>
              <a:gd name="T19" fmla="*/ 76 h 139"/>
              <a:gd name="T20" fmla="*/ 139 w 139"/>
              <a:gd name="T21" fmla="*/ 79 h 139"/>
              <a:gd name="T22" fmla="*/ 133 w 139"/>
              <a:gd name="T23" fmla="*/ 100 h 139"/>
              <a:gd name="T24" fmla="*/ 123 w 139"/>
              <a:gd name="T25" fmla="*/ 97 h 139"/>
              <a:gd name="T26" fmla="*/ 107 w 139"/>
              <a:gd name="T27" fmla="*/ 117 h 139"/>
              <a:gd name="T28" fmla="*/ 112 w 139"/>
              <a:gd name="T29" fmla="*/ 126 h 139"/>
              <a:gd name="T30" fmla="*/ 92 w 139"/>
              <a:gd name="T31" fmla="*/ 136 h 139"/>
              <a:gd name="T32" fmla="*/ 87 w 139"/>
              <a:gd name="T33" fmla="*/ 127 h 139"/>
              <a:gd name="T34" fmla="*/ 69 w 139"/>
              <a:gd name="T35" fmla="*/ 130 h 139"/>
              <a:gd name="T36" fmla="*/ 69 w 139"/>
              <a:gd name="T37" fmla="*/ 110 h 139"/>
              <a:gd name="T38" fmla="*/ 108 w 139"/>
              <a:gd name="T39" fmla="*/ 81 h 139"/>
              <a:gd name="T40" fmla="*/ 81 w 139"/>
              <a:gd name="T41" fmla="*/ 31 h 139"/>
              <a:gd name="T42" fmla="*/ 69 w 139"/>
              <a:gd name="T43" fmla="*/ 29 h 139"/>
              <a:gd name="T44" fmla="*/ 69 w 139"/>
              <a:gd name="T45" fmla="*/ 10 h 139"/>
              <a:gd name="T46" fmla="*/ 32 w 139"/>
              <a:gd name="T47" fmla="*/ 23 h 139"/>
              <a:gd name="T48" fmla="*/ 27 w 139"/>
              <a:gd name="T49" fmla="*/ 14 h 139"/>
              <a:gd name="T50" fmla="*/ 46 w 139"/>
              <a:gd name="T51" fmla="*/ 3 h 139"/>
              <a:gd name="T52" fmla="*/ 51 w 139"/>
              <a:gd name="T53" fmla="*/ 12 h 139"/>
              <a:gd name="T54" fmla="*/ 69 w 139"/>
              <a:gd name="T55" fmla="*/ 10 h 139"/>
              <a:gd name="T56" fmla="*/ 69 w 139"/>
              <a:gd name="T57" fmla="*/ 29 h 139"/>
              <a:gd name="T58" fmla="*/ 31 w 139"/>
              <a:gd name="T59" fmla="*/ 58 h 139"/>
              <a:gd name="T60" fmla="*/ 58 w 139"/>
              <a:gd name="T61" fmla="*/ 108 h 139"/>
              <a:gd name="T62" fmla="*/ 58 w 139"/>
              <a:gd name="T63" fmla="*/ 108 h 139"/>
              <a:gd name="T64" fmla="*/ 69 w 139"/>
              <a:gd name="T65" fmla="*/ 110 h 139"/>
              <a:gd name="T66" fmla="*/ 69 w 139"/>
              <a:gd name="T67" fmla="*/ 130 h 139"/>
              <a:gd name="T68" fmla="*/ 63 w 139"/>
              <a:gd name="T69" fmla="*/ 129 h 139"/>
              <a:gd name="T70" fmla="*/ 60 w 139"/>
              <a:gd name="T71" fmla="*/ 139 h 139"/>
              <a:gd name="T72" fmla="*/ 39 w 139"/>
              <a:gd name="T73" fmla="*/ 133 h 139"/>
              <a:gd name="T74" fmla="*/ 42 w 139"/>
              <a:gd name="T75" fmla="*/ 123 h 139"/>
              <a:gd name="T76" fmla="*/ 22 w 139"/>
              <a:gd name="T77" fmla="*/ 107 h 139"/>
              <a:gd name="T78" fmla="*/ 13 w 139"/>
              <a:gd name="T79" fmla="*/ 112 h 139"/>
              <a:gd name="T80" fmla="*/ 3 w 139"/>
              <a:gd name="T81" fmla="*/ 93 h 139"/>
              <a:gd name="T82" fmla="*/ 12 w 139"/>
              <a:gd name="T83" fmla="*/ 88 h 139"/>
              <a:gd name="T84" fmla="*/ 10 w 139"/>
              <a:gd name="T85" fmla="*/ 63 h 139"/>
              <a:gd name="T86" fmla="*/ 0 w 139"/>
              <a:gd name="T87" fmla="*/ 60 h 139"/>
              <a:gd name="T88" fmla="*/ 6 w 139"/>
              <a:gd name="T89" fmla="*/ 39 h 139"/>
              <a:gd name="T90" fmla="*/ 16 w 139"/>
              <a:gd name="T91" fmla="*/ 42 h 139"/>
              <a:gd name="T92" fmla="*/ 32 w 139"/>
              <a:gd name="T93" fmla="*/ 2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9" h="139">
                <a:moveTo>
                  <a:pt x="69" y="10"/>
                </a:moveTo>
                <a:cubicBezTo>
                  <a:pt x="71" y="10"/>
                  <a:pt x="74" y="10"/>
                  <a:pt x="76" y="10"/>
                </a:cubicBezTo>
                <a:cubicBezTo>
                  <a:pt x="79" y="0"/>
                  <a:pt x="79" y="0"/>
                  <a:pt x="79" y="0"/>
                </a:cubicBezTo>
                <a:cubicBezTo>
                  <a:pt x="100" y="6"/>
                  <a:pt x="100" y="6"/>
                  <a:pt x="100" y="6"/>
                </a:cubicBezTo>
                <a:cubicBezTo>
                  <a:pt x="97" y="16"/>
                  <a:pt x="97" y="16"/>
                  <a:pt x="97" y="16"/>
                </a:cubicBezTo>
                <a:cubicBezTo>
                  <a:pt x="105" y="20"/>
                  <a:pt x="111" y="26"/>
                  <a:pt x="116" y="32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36" y="47"/>
                  <a:pt x="136" y="47"/>
                  <a:pt x="136" y="47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9" y="59"/>
                  <a:pt x="130" y="68"/>
                  <a:pt x="129" y="76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3" y="100"/>
                  <a:pt x="133" y="100"/>
                  <a:pt x="133" y="100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5"/>
                  <a:pt x="113" y="112"/>
                  <a:pt x="107" y="117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87" y="127"/>
                  <a:pt x="87" y="127"/>
                  <a:pt x="87" y="127"/>
                </a:cubicBezTo>
                <a:cubicBezTo>
                  <a:pt x="82" y="129"/>
                  <a:pt x="76" y="130"/>
                  <a:pt x="69" y="130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87" y="110"/>
                  <a:pt x="103" y="99"/>
                  <a:pt x="108" y="81"/>
                </a:cubicBezTo>
                <a:cubicBezTo>
                  <a:pt x="114" y="60"/>
                  <a:pt x="102" y="38"/>
                  <a:pt x="81" y="31"/>
                </a:cubicBezTo>
                <a:cubicBezTo>
                  <a:pt x="77" y="30"/>
                  <a:pt x="73" y="29"/>
                  <a:pt x="69" y="29"/>
                </a:cubicBezTo>
                <a:lnTo>
                  <a:pt x="69" y="10"/>
                </a:lnTo>
                <a:close/>
                <a:moveTo>
                  <a:pt x="32" y="23"/>
                </a:moveTo>
                <a:cubicBezTo>
                  <a:pt x="27" y="14"/>
                  <a:pt x="27" y="14"/>
                  <a:pt x="27" y="14"/>
                </a:cubicBezTo>
                <a:cubicBezTo>
                  <a:pt x="46" y="3"/>
                  <a:pt x="46" y="3"/>
                  <a:pt x="46" y="3"/>
                </a:cubicBezTo>
                <a:cubicBezTo>
                  <a:pt x="51" y="12"/>
                  <a:pt x="51" y="12"/>
                  <a:pt x="51" y="12"/>
                </a:cubicBezTo>
                <a:cubicBezTo>
                  <a:pt x="57" y="11"/>
                  <a:pt x="63" y="10"/>
                  <a:pt x="69" y="10"/>
                </a:cubicBezTo>
                <a:cubicBezTo>
                  <a:pt x="69" y="29"/>
                  <a:pt x="69" y="29"/>
                  <a:pt x="69" y="29"/>
                </a:cubicBezTo>
                <a:cubicBezTo>
                  <a:pt x="52" y="29"/>
                  <a:pt x="36" y="41"/>
                  <a:pt x="31" y="58"/>
                </a:cubicBezTo>
                <a:cubicBezTo>
                  <a:pt x="24" y="79"/>
                  <a:pt x="36" y="102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61" y="109"/>
                  <a:pt x="65" y="110"/>
                  <a:pt x="69" y="11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7" y="130"/>
                  <a:pt x="65" y="130"/>
                  <a:pt x="63" y="129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34" y="119"/>
                  <a:pt x="27" y="114"/>
                  <a:pt x="22" y="107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3" y="93"/>
                  <a:pt x="3" y="93"/>
                  <a:pt x="3" y="93"/>
                </a:cubicBezTo>
                <a:cubicBezTo>
                  <a:pt x="12" y="88"/>
                  <a:pt x="12" y="88"/>
                  <a:pt x="12" y="88"/>
                </a:cubicBezTo>
                <a:cubicBezTo>
                  <a:pt x="10" y="80"/>
                  <a:pt x="9" y="72"/>
                  <a:pt x="10" y="63"/>
                </a:cubicBezTo>
                <a:cubicBezTo>
                  <a:pt x="0" y="60"/>
                  <a:pt x="0" y="60"/>
                  <a:pt x="0" y="60"/>
                </a:cubicBezTo>
                <a:cubicBezTo>
                  <a:pt x="6" y="39"/>
                  <a:pt x="6" y="39"/>
                  <a:pt x="6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20" y="34"/>
                  <a:pt x="25" y="28"/>
                  <a:pt x="32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6" name="Freeform: Shape 30"/>
          <p:cNvSpPr/>
          <p:nvPr/>
        </p:nvSpPr>
        <p:spPr bwMode="auto">
          <a:xfrm>
            <a:off x="4892476" y="2890652"/>
            <a:ext cx="253195" cy="253888"/>
          </a:xfrm>
          <a:custGeom>
            <a:avLst/>
            <a:gdLst>
              <a:gd name="T0" fmla="*/ 74 w 147"/>
              <a:gd name="T1" fmla="*/ 0 h 141"/>
              <a:gd name="T2" fmla="*/ 147 w 147"/>
              <a:gd name="T3" fmla="*/ 63 h 141"/>
              <a:gd name="T4" fmla="*/ 117 w 147"/>
              <a:gd name="T5" fmla="*/ 115 h 141"/>
              <a:gd name="T6" fmla="*/ 128 w 147"/>
              <a:gd name="T7" fmla="*/ 141 h 141"/>
              <a:gd name="T8" fmla="*/ 102 w 147"/>
              <a:gd name="T9" fmla="*/ 122 h 141"/>
              <a:gd name="T10" fmla="*/ 74 w 147"/>
              <a:gd name="T11" fmla="*/ 127 h 141"/>
              <a:gd name="T12" fmla="*/ 0 w 147"/>
              <a:gd name="T13" fmla="*/ 63 h 141"/>
              <a:gd name="T14" fmla="*/ 74 w 147"/>
              <a:gd name="T15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" h="141">
                <a:moveTo>
                  <a:pt x="74" y="0"/>
                </a:moveTo>
                <a:cubicBezTo>
                  <a:pt x="114" y="0"/>
                  <a:pt x="147" y="28"/>
                  <a:pt x="147" y="63"/>
                </a:cubicBezTo>
                <a:cubicBezTo>
                  <a:pt x="147" y="84"/>
                  <a:pt x="135" y="103"/>
                  <a:pt x="117" y="115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02" y="122"/>
                  <a:pt x="102" y="122"/>
                  <a:pt x="102" y="122"/>
                </a:cubicBezTo>
                <a:cubicBezTo>
                  <a:pt x="93" y="125"/>
                  <a:pt x="84" y="127"/>
                  <a:pt x="74" y="127"/>
                </a:cubicBezTo>
                <a:cubicBezTo>
                  <a:pt x="33" y="127"/>
                  <a:pt x="0" y="98"/>
                  <a:pt x="0" y="63"/>
                </a:cubicBezTo>
                <a:cubicBezTo>
                  <a:pt x="0" y="28"/>
                  <a:pt x="33" y="0"/>
                  <a:pt x="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7" name="Oval 31"/>
          <p:cNvSpPr/>
          <p:nvPr/>
        </p:nvSpPr>
        <p:spPr bwMode="auto">
          <a:xfrm>
            <a:off x="5058273" y="2989536"/>
            <a:ext cx="33416" cy="3474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8" name="Oval 32"/>
          <p:cNvSpPr/>
          <p:nvPr/>
        </p:nvSpPr>
        <p:spPr bwMode="auto">
          <a:xfrm>
            <a:off x="5003008" y="2989536"/>
            <a:ext cx="34701" cy="3474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9" name="Oval 33"/>
          <p:cNvSpPr/>
          <p:nvPr/>
        </p:nvSpPr>
        <p:spPr bwMode="auto">
          <a:xfrm>
            <a:off x="4945172" y="2989536"/>
            <a:ext cx="34701" cy="3474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1" name="Freeform: Shape 35"/>
          <p:cNvSpPr/>
          <p:nvPr/>
        </p:nvSpPr>
        <p:spPr bwMode="auto">
          <a:xfrm>
            <a:off x="4924606" y="3760556"/>
            <a:ext cx="115672" cy="98883"/>
          </a:xfrm>
          <a:custGeom>
            <a:avLst/>
            <a:gdLst>
              <a:gd name="T0" fmla="*/ 0 w 90"/>
              <a:gd name="T1" fmla="*/ 66 h 74"/>
              <a:gd name="T2" fmla="*/ 84 w 90"/>
              <a:gd name="T3" fmla="*/ 0 h 74"/>
              <a:gd name="T4" fmla="*/ 90 w 90"/>
              <a:gd name="T5" fmla="*/ 8 h 74"/>
              <a:gd name="T6" fmla="*/ 7 w 90"/>
              <a:gd name="T7" fmla="*/ 74 h 74"/>
              <a:gd name="T8" fmla="*/ 0 w 90"/>
              <a:gd name="T9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74">
                <a:moveTo>
                  <a:pt x="0" y="66"/>
                </a:moveTo>
                <a:lnTo>
                  <a:pt x="84" y="0"/>
                </a:lnTo>
                <a:lnTo>
                  <a:pt x="90" y="8"/>
                </a:lnTo>
                <a:lnTo>
                  <a:pt x="7" y="74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2" name="Freeform: Shape 36"/>
          <p:cNvSpPr/>
          <p:nvPr/>
        </p:nvSpPr>
        <p:spPr bwMode="auto">
          <a:xfrm>
            <a:off x="5032568" y="3760556"/>
            <a:ext cx="116957" cy="98883"/>
          </a:xfrm>
          <a:custGeom>
            <a:avLst/>
            <a:gdLst>
              <a:gd name="T0" fmla="*/ 84 w 91"/>
              <a:gd name="T1" fmla="*/ 74 h 74"/>
              <a:gd name="T2" fmla="*/ 0 w 91"/>
              <a:gd name="T3" fmla="*/ 8 h 74"/>
              <a:gd name="T4" fmla="*/ 6 w 91"/>
              <a:gd name="T5" fmla="*/ 0 h 74"/>
              <a:gd name="T6" fmla="*/ 91 w 91"/>
              <a:gd name="T7" fmla="*/ 66 h 74"/>
              <a:gd name="T8" fmla="*/ 84 w 91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74">
                <a:moveTo>
                  <a:pt x="84" y="74"/>
                </a:moveTo>
                <a:lnTo>
                  <a:pt x="0" y="8"/>
                </a:lnTo>
                <a:lnTo>
                  <a:pt x="6" y="0"/>
                </a:lnTo>
                <a:lnTo>
                  <a:pt x="91" y="66"/>
                </a:lnTo>
                <a:lnTo>
                  <a:pt x="84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3" name="Rectangle 37"/>
          <p:cNvSpPr/>
          <p:nvPr/>
        </p:nvSpPr>
        <p:spPr bwMode="auto">
          <a:xfrm>
            <a:off x="5029998" y="3622921"/>
            <a:ext cx="14137" cy="1429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4" name="Freeform: Shape 38"/>
          <p:cNvSpPr/>
          <p:nvPr/>
        </p:nvSpPr>
        <p:spPr bwMode="auto">
          <a:xfrm>
            <a:off x="4979873" y="3564126"/>
            <a:ext cx="114387" cy="117590"/>
          </a:xfrm>
          <a:custGeom>
            <a:avLst/>
            <a:gdLst>
              <a:gd name="T0" fmla="*/ 45 w 66"/>
              <a:gd name="T1" fmla="*/ 44 h 66"/>
              <a:gd name="T2" fmla="*/ 66 w 66"/>
              <a:gd name="T3" fmla="*/ 66 h 66"/>
              <a:gd name="T4" fmla="*/ 0 w 66"/>
              <a:gd name="T5" fmla="*/ 66 h 66"/>
              <a:gd name="T6" fmla="*/ 21 w 66"/>
              <a:gd name="T7" fmla="*/ 44 h 66"/>
              <a:gd name="T8" fmla="*/ 13 w 66"/>
              <a:gd name="T9" fmla="*/ 24 h 66"/>
              <a:gd name="T10" fmla="*/ 33 w 66"/>
              <a:gd name="T11" fmla="*/ 0 h 66"/>
              <a:gd name="T12" fmla="*/ 53 w 66"/>
              <a:gd name="T13" fmla="*/ 24 h 66"/>
              <a:gd name="T14" fmla="*/ 45 w 66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66">
                <a:moveTo>
                  <a:pt x="45" y="44"/>
                </a:moveTo>
                <a:cubicBezTo>
                  <a:pt x="55" y="48"/>
                  <a:pt x="63" y="56"/>
                  <a:pt x="66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3" y="56"/>
                  <a:pt x="11" y="48"/>
                  <a:pt x="21" y="44"/>
                </a:cubicBezTo>
                <a:cubicBezTo>
                  <a:pt x="16" y="40"/>
                  <a:pt x="13" y="33"/>
                  <a:pt x="13" y="24"/>
                </a:cubicBezTo>
                <a:cubicBezTo>
                  <a:pt x="13" y="11"/>
                  <a:pt x="22" y="0"/>
                  <a:pt x="33" y="0"/>
                </a:cubicBezTo>
                <a:cubicBezTo>
                  <a:pt x="44" y="0"/>
                  <a:pt x="53" y="11"/>
                  <a:pt x="53" y="24"/>
                </a:cubicBezTo>
                <a:cubicBezTo>
                  <a:pt x="53" y="33"/>
                  <a:pt x="50" y="40"/>
                  <a:pt x="45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5" name="Freeform: Shape 39"/>
          <p:cNvSpPr/>
          <p:nvPr/>
        </p:nvSpPr>
        <p:spPr bwMode="auto">
          <a:xfrm>
            <a:off x="4871912" y="3771244"/>
            <a:ext cx="113101" cy="118927"/>
          </a:xfrm>
          <a:custGeom>
            <a:avLst/>
            <a:gdLst>
              <a:gd name="T0" fmla="*/ 44 w 66"/>
              <a:gd name="T1" fmla="*/ 44 h 66"/>
              <a:gd name="T2" fmla="*/ 66 w 66"/>
              <a:gd name="T3" fmla="*/ 66 h 66"/>
              <a:gd name="T4" fmla="*/ 0 w 66"/>
              <a:gd name="T5" fmla="*/ 66 h 66"/>
              <a:gd name="T6" fmla="*/ 21 w 66"/>
              <a:gd name="T7" fmla="*/ 44 h 66"/>
              <a:gd name="T8" fmla="*/ 13 w 66"/>
              <a:gd name="T9" fmla="*/ 24 h 66"/>
              <a:gd name="T10" fmla="*/ 33 w 66"/>
              <a:gd name="T11" fmla="*/ 0 h 66"/>
              <a:gd name="T12" fmla="*/ 53 w 66"/>
              <a:gd name="T13" fmla="*/ 24 h 66"/>
              <a:gd name="T14" fmla="*/ 44 w 66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66">
                <a:moveTo>
                  <a:pt x="44" y="44"/>
                </a:moveTo>
                <a:cubicBezTo>
                  <a:pt x="55" y="48"/>
                  <a:pt x="63" y="56"/>
                  <a:pt x="66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56"/>
                  <a:pt x="10" y="48"/>
                  <a:pt x="21" y="44"/>
                </a:cubicBezTo>
                <a:cubicBezTo>
                  <a:pt x="16" y="40"/>
                  <a:pt x="13" y="32"/>
                  <a:pt x="13" y="24"/>
                </a:cubicBezTo>
                <a:cubicBezTo>
                  <a:pt x="13" y="11"/>
                  <a:pt x="22" y="0"/>
                  <a:pt x="33" y="0"/>
                </a:cubicBezTo>
                <a:cubicBezTo>
                  <a:pt x="44" y="0"/>
                  <a:pt x="53" y="11"/>
                  <a:pt x="53" y="24"/>
                </a:cubicBezTo>
                <a:cubicBezTo>
                  <a:pt x="53" y="32"/>
                  <a:pt x="49" y="40"/>
                  <a:pt x="44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6" name="Freeform: Shape 40"/>
          <p:cNvSpPr/>
          <p:nvPr/>
        </p:nvSpPr>
        <p:spPr bwMode="auto">
          <a:xfrm>
            <a:off x="5089120" y="3771244"/>
            <a:ext cx="113101" cy="118927"/>
          </a:xfrm>
          <a:custGeom>
            <a:avLst/>
            <a:gdLst>
              <a:gd name="T0" fmla="*/ 45 w 66"/>
              <a:gd name="T1" fmla="*/ 44 h 66"/>
              <a:gd name="T2" fmla="*/ 66 w 66"/>
              <a:gd name="T3" fmla="*/ 66 h 66"/>
              <a:gd name="T4" fmla="*/ 0 w 66"/>
              <a:gd name="T5" fmla="*/ 66 h 66"/>
              <a:gd name="T6" fmla="*/ 22 w 66"/>
              <a:gd name="T7" fmla="*/ 44 h 66"/>
              <a:gd name="T8" fmla="*/ 13 w 66"/>
              <a:gd name="T9" fmla="*/ 24 h 66"/>
              <a:gd name="T10" fmla="*/ 33 w 66"/>
              <a:gd name="T11" fmla="*/ 0 h 66"/>
              <a:gd name="T12" fmla="*/ 53 w 66"/>
              <a:gd name="T13" fmla="*/ 24 h 66"/>
              <a:gd name="T14" fmla="*/ 45 w 66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66">
                <a:moveTo>
                  <a:pt x="45" y="44"/>
                </a:moveTo>
                <a:cubicBezTo>
                  <a:pt x="56" y="48"/>
                  <a:pt x="64" y="56"/>
                  <a:pt x="66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3" y="56"/>
                  <a:pt x="11" y="48"/>
                  <a:pt x="22" y="44"/>
                </a:cubicBezTo>
                <a:cubicBezTo>
                  <a:pt x="17" y="40"/>
                  <a:pt x="13" y="32"/>
                  <a:pt x="13" y="24"/>
                </a:cubicBezTo>
                <a:cubicBezTo>
                  <a:pt x="13" y="11"/>
                  <a:pt x="22" y="0"/>
                  <a:pt x="33" y="0"/>
                </a:cubicBezTo>
                <a:cubicBezTo>
                  <a:pt x="44" y="0"/>
                  <a:pt x="53" y="11"/>
                  <a:pt x="53" y="24"/>
                </a:cubicBezTo>
                <a:cubicBezTo>
                  <a:pt x="53" y="32"/>
                  <a:pt x="50" y="40"/>
                  <a:pt x="45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7" name="Oval 41"/>
          <p:cNvSpPr/>
          <p:nvPr/>
        </p:nvSpPr>
        <p:spPr bwMode="auto">
          <a:xfrm>
            <a:off x="5003008" y="3728485"/>
            <a:ext cx="68119" cy="7349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8" name="Freeform: Shape 42"/>
          <p:cNvSpPr/>
          <p:nvPr/>
        </p:nvSpPr>
        <p:spPr bwMode="auto">
          <a:xfrm>
            <a:off x="5835849" y="3536065"/>
            <a:ext cx="141377" cy="171041"/>
          </a:xfrm>
          <a:custGeom>
            <a:avLst/>
            <a:gdLst>
              <a:gd name="T0" fmla="*/ 0 w 110"/>
              <a:gd name="T1" fmla="*/ 21 h 128"/>
              <a:gd name="T2" fmla="*/ 24 w 110"/>
              <a:gd name="T3" fmla="*/ 0 h 128"/>
              <a:gd name="T4" fmla="*/ 110 w 110"/>
              <a:gd name="T5" fmla="*/ 108 h 128"/>
              <a:gd name="T6" fmla="*/ 86 w 110"/>
              <a:gd name="T7" fmla="*/ 128 h 128"/>
              <a:gd name="T8" fmla="*/ 0 w 110"/>
              <a:gd name="T9" fmla="*/ 2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128">
                <a:moveTo>
                  <a:pt x="0" y="21"/>
                </a:moveTo>
                <a:lnTo>
                  <a:pt x="24" y="0"/>
                </a:lnTo>
                <a:lnTo>
                  <a:pt x="110" y="108"/>
                </a:lnTo>
                <a:lnTo>
                  <a:pt x="86" y="128"/>
                </a:lnTo>
                <a:lnTo>
                  <a:pt x="0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9" name="Freeform: Shape 43"/>
          <p:cNvSpPr/>
          <p:nvPr/>
        </p:nvSpPr>
        <p:spPr bwMode="auto">
          <a:xfrm>
            <a:off x="5846132" y="3549426"/>
            <a:ext cx="120813" cy="145652"/>
          </a:xfrm>
          <a:custGeom>
            <a:avLst/>
            <a:gdLst>
              <a:gd name="T0" fmla="*/ 0 w 94"/>
              <a:gd name="T1" fmla="*/ 12 h 109"/>
              <a:gd name="T2" fmla="*/ 79 w 94"/>
              <a:gd name="T3" fmla="*/ 109 h 109"/>
              <a:gd name="T4" fmla="*/ 94 w 94"/>
              <a:gd name="T5" fmla="*/ 96 h 109"/>
              <a:gd name="T6" fmla="*/ 16 w 94"/>
              <a:gd name="T7" fmla="*/ 0 h 109"/>
              <a:gd name="T8" fmla="*/ 0 w 94"/>
              <a:gd name="T9" fmla="*/ 1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109">
                <a:moveTo>
                  <a:pt x="0" y="12"/>
                </a:moveTo>
                <a:lnTo>
                  <a:pt x="79" y="109"/>
                </a:lnTo>
                <a:lnTo>
                  <a:pt x="94" y="96"/>
                </a:lnTo>
                <a:lnTo>
                  <a:pt x="16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0" name="Freeform: Shape 44"/>
          <p:cNvSpPr/>
          <p:nvPr/>
        </p:nvSpPr>
        <p:spPr bwMode="auto">
          <a:xfrm>
            <a:off x="5790865" y="3485287"/>
            <a:ext cx="106676" cy="110908"/>
          </a:xfrm>
          <a:custGeom>
            <a:avLst/>
            <a:gdLst>
              <a:gd name="T0" fmla="*/ 26 w 62"/>
              <a:gd name="T1" fmla="*/ 1 h 62"/>
              <a:gd name="T2" fmla="*/ 52 w 62"/>
              <a:gd name="T3" fmla="*/ 12 h 62"/>
              <a:gd name="T4" fmla="*/ 47 w 62"/>
              <a:gd name="T5" fmla="*/ 52 h 62"/>
              <a:gd name="T6" fmla="*/ 7 w 62"/>
              <a:gd name="T7" fmla="*/ 47 h 62"/>
              <a:gd name="T8" fmla="*/ 3 w 62"/>
              <a:gd name="T9" fmla="*/ 20 h 62"/>
              <a:gd name="T10" fmla="*/ 13 w 62"/>
              <a:gd name="T11" fmla="*/ 33 h 62"/>
              <a:gd name="T12" fmla="*/ 18 w 62"/>
              <a:gd name="T13" fmla="*/ 39 h 62"/>
              <a:gd name="T14" fmla="*/ 27 w 62"/>
              <a:gd name="T15" fmla="*/ 38 h 62"/>
              <a:gd name="T16" fmla="*/ 35 w 62"/>
              <a:gd name="T17" fmla="*/ 37 h 62"/>
              <a:gd name="T18" fmla="*/ 38 w 62"/>
              <a:gd name="T19" fmla="*/ 29 h 62"/>
              <a:gd name="T20" fmla="*/ 41 w 62"/>
              <a:gd name="T21" fmla="*/ 21 h 62"/>
              <a:gd name="T22" fmla="*/ 36 w 62"/>
              <a:gd name="T23" fmla="*/ 14 h 62"/>
              <a:gd name="T24" fmla="*/ 26 w 62"/>
              <a:gd name="T25" fmla="*/ 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62">
                <a:moveTo>
                  <a:pt x="26" y="1"/>
                </a:moveTo>
                <a:cubicBezTo>
                  <a:pt x="35" y="0"/>
                  <a:pt x="45" y="4"/>
                  <a:pt x="52" y="12"/>
                </a:cubicBezTo>
                <a:cubicBezTo>
                  <a:pt x="62" y="24"/>
                  <a:pt x="60" y="42"/>
                  <a:pt x="47" y="52"/>
                </a:cubicBezTo>
                <a:cubicBezTo>
                  <a:pt x="35" y="62"/>
                  <a:pt x="17" y="60"/>
                  <a:pt x="7" y="47"/>
                </a:cubicBezTo>
                <a:cubicBezTo>
                  <a:pt x="1" y="39"/>
                  <a:pt x="0" y="29"/>
                  <a:pt x="3" y="20"/>
                </a:cubicBezTo>
                <a:cubicBezTo>
                  <a:pt x="13" y="33"/>
                  <a:pt x="13" y="33"/>
                  <a:pt x="13" y="33"/>
                </a:cubicBezTo>
                <a:cubicBezTo>
                  <a:pt x="18" y="39"/>
                  <a:pt x="18" y="39"/>
                  <a:pt x="18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35" y="37"/>
                  <a:pt x="35" y="37"/>
                  <a:pt x="35" y="37"/>
                </a:cubicBezTo>
                <a:cubicBezTo>
                  <a:pt x="38" y="29"/>
                  <a:pt x="38" y="29"/>
                  <a:pt x="38" y="29"/>
                </a:cubicBezTo>
                <a:cubicBezTo>
                  <a:pt x="41" y="21"/>
                  <a:pt x="41" y="21"/>
                  <a:pt x="41" y="21"/>
                </a:cubicBezTo>
                <a:cubicBezTo>
                  <a:pt x="36" y="14"/>
                  <a:pt x="36" y="14"/>
                  <a:pt x="36" y="14"/>
                </a:cubicBezTo>
                <a:lnTo>
                  <a:pt x="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1" name="Freeform: Shape 45"/>
          <p:cNvSpPr/>
          <p:nvPr/>
        </p:nvSpPr>
        <p:spPr bwMode="auto">
          <a:xfrm>
            <a:off x="5916820" y="3648310"/>
            <a:ext cx="106676" cy="110908"/>
          </a:xfrm>
          <a:custGeom>
            <a:avLst/>
            <a:gdLst>
              <a:gd name="T0" fmla="*/ 59 w 62"/>
              <a:gd name="T1" fmla="*/ 42 h 62"/>
              <a:gd name="T2" fmla="*/ 54 w 62"/>
              <a:gd name="T3" fmla="*/ 15 h 62"/>
              <a:gd name="T4" fmla="*/ 14 w 62"/>
              <a:gd name="T5" fmla="*/ 10 h 62"/>
              <a:gd name="T6" fmla="*/ 10 w 62"/>
              <a:gd name="T7" fmla="*/ 50 h 62"/>
              <a:gd name="T8" fmla="*/ 35 w 62"/>
              <a:gd name="T9" fmla="*/ 61 h 62"/>
              <a:gd name="T10" fmla="*/ 25 w 62"/>
              <a:gd name="T11" fmla="*/ 48 h 62"/>
              <a:gd name="T12" fmla="*/ 20 w 62"/>
              <a:gd name="T13" fmla="*/ 41 h 62"/>
              <a:gd name="T14" fmla="*/ 23 w 62"/>
              <a:gd name="T15" fmla="*/ 33 h 62"/>
              <a:gd name="T16" fmla="*/ 26 w 62"/>
              <a:gd name="T17" fmla="*/ 25 h 62"/>
              <a:gd name="T18" fmla="*/ 35 w 62"/>
              <a:gd name="T19" fmla="*/ 24 h 62"/>
              <a:gd name="T20" fmla="*/ 43 w 62"/>
              <a:gd name="T21" fmla="*/ 23 h 62"/>
              <a:gd name="T22" fmla="*/ 48 w 62"/>
              <a:gd name="T23" fmla="*/ 29 h 62"/>
              <a:gd name="T24" fmla="*/ 59 w 62"/>
              <a:gd name="T25" fmla="*/ 4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62">
                <a:moveTo>
                  <a:pt x="59" y="42"/>
                </a:moveTo>
                <a:cubicBezTo>
                  <a:pt x="62" y="33"/>
                  <a:pt x="60" y="23"/>
                  <a:pt x="54" y="15"/>
                </a:cubicBezTo>
                <a:cubicBezTo>
                  <a:pt x="44" y="2"/>
                  <a:pt x="26" y="0"/>
                  <a:pt x="14" y="10"/>
                </a:cubicBezTo>
                <a:cubicBezTo>
                  <a:pt x="2" y="20"/>
                  <a:pt x="0" y="38"/>
                  <a:pt x="10" y="50"/>
                </a:cubicBezTo>
                <a:cubicBezTo>
                  <a:pt x="16" y="58"/>
                  <a:pt x="26" y="62"/>
                  <a:pt x="35" y="61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41"/>
                  <a:pt x="20" y="41"/>
                  <a:pt x="20" y="41"/>
                </a:cubicBezTo>
                <a:cubicBezTo>
                  <a:pt x="23" y="33"/>
                  <a:pt x="23" y="33"/>
                  <a:pt x="23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35" y="24"/>
                  <a:pt x="35" y="24"/>
                  <a:pt x="35" y="24"/>
                </a:cubicBezTo>
                <a:cubicBezTo>
                  <a:pt x="43" y="23"/>
                  <a:pt x="43" y="23"/>
                  <a:pt x="43" y="23"/>
                </a:cubicBezTo>
                <a:cubicBezTo>
                  <a:pt x="48" y="29"/>
                  <a:pt x="48" y="29"/>
                  <a:pt x="48" y="29"/>
                </a:cubicBezTo>
                <a:lnTo>
                  <a:pt x="59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2" name="Freeform: Shape 46"/>
          <p:cNvSpPr/>
          <p:nvPr/>
        </p:nvSpPr>
        <p:spPr bwMode="auto">
          <a:xfrm>
            <a:off x="5925817" y="3656328"/>
            <a:ext cx="87397" cy="89530"/>
          </a:xfrm>
          <a:custGeom>
            <a:avLst/>
            <a:gdLst>
              <a:gd name="T0" fmla="*/ 51 w 51"/>
              <a:gd name="T1" fmla="*/ 26 h 50"/>
              <a:gd name="T2" fmla="*/ 45 w 51"/>
              <a:gd name="T3" fmla="*/ 12 h 50"/>
              <a:gd name="T4" fmla="*/ 12 w 51"/>
              <a:gd name="T5" fmla="*/ 9 h 50"/>
              <a:gd name="T6" fmla="*/ 8 w 51"/>
              <a:gd name="T7" fmla="*/ 42 h 50"/>
              <a:gd name="T8" fmla="*/ 20 w 51"/>
              <a:gd name="T9" fmla="*/ 50 h 50"/>
              <a:gd name="T10" fmla="*/ 10 w 51"/>
              <a:gd name="T11" fmla="*/ 37 h 50"/>
              <a:gd name="T12" fmla="*/ 18 w 51"/>
              <a:gd name="T13" fmla="*/ 16 h 50"/>
              <a:gd name="T14" fmla="*/ 40 w 51"/>
              <a:gd name="T15" fmla="*/ 13 h 50"/>
              <a:gd name="T16" fmla="*/ 51 w 51"/>
              <a:gd name="T17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0">
                <a:moveTo>
                  <a:pt x="51" y="26"/>
                </a:moveTo>
                <a:cubicBezTo>
                  <a:pt x="50" y="21"/>
                  <a:pt x="49" y="16"/>
                  <a:pt x="45" y="12"/>
                </a:cubicBezTo>
                <a:cubicBezTo>
                  <a:pt x="37" y="2"/>
                  <a:pt x="22" y="0"/>
                  <a:pt x="12" y="9"/>
                </a:cubicBezTo>
                <a:cubicBezTo>
                  <a:pt x="2" y="17"/>
                  <a:pt x="0" y="32"/>
                  <a:pt x="8" y="42"/>
                </a:cubicBezTo>
                <a:cubicBezTo>
                  <a:pt x="11" y="46"/>
                  <a:pt x="16" y="49"/>
                  <a:pt x="20" y="50"/>
                </a:cubicBezTo>
                <a:cubicBezTo>
                  <a:pt x="10" y="37"/>
                  <a:pt x="10" y="37"/>
                  <a:pt x="10" y="37"/>
                </a:cubicBezTo>
                <a:cubicBezTo>
                  <a:pt x="18" y="16"/>
                  <a:pt x="18" y="16"/>
                  <a:pt x="18" y="16"/>
                </a:cubicBezTo>
                <a:cubicBezTo>
                  <a:pt x="40" y="13"/>
                  <a:pt x="40" y="13"/>
                  <a:pt x="40" y="13"/>
                </a:cubicBezTo>
                <a:lnTo>
                  <a:pt x="51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3" name="Freeform: Shape 47"/>
          <p:cNvSpPr/>
          <p:nvPr/>
        </p:nvSpPr>
        <p:spPr bwMode="auto">
          <a:xfrm>
            <a:off x="5801148" y="3495976"/>
            <a:ext cx="86112" cy="89530"/>
          </a:xfrm>
          <a:custGeom>
            <a:avLst/>
            <a:gdLst>
              <a:gd name="T0" fmla="*/ 0 w 50"/>
              <a:gd name="T1" fmla="*/ 25 h 50"/>
              <a:gd name="T2" fmla="*/ 5 w 50"/>
              <a:gd name="T3" fmla="*/ 38 h 50"/>
              <a:gd name="T4" fmla="*/ 38 w 50"/>
              <a:gd name="T5" fmla="*/ 42 h 50"/>
              <a:gd name="T6" fmla="*/ 42 w 50"/>
              <a:gd name="T7" fmla="*/ 9 h 50"/>
              <a:gd name="T8" fmla="*/ 30 w 50"/>
              <a:gd name="T9" fmla="*/ 0 h 50"/>
              <a:gd name="T10" fmla="*/ 40 w 50"/>
              <a:gd name="T11" fmla="*/ 14 h 50"/>
              <a:gd name="T12" fmla="*/ 32 w 50"/>
              <a:gd name="T13" fmla="*/ 35 h 50"/>
              <a:gd name="T14" fmla="*/ 10 w 50"/>
              <a:gd name="T15" fmla="*/ 38 h 50"/>
              <a:gd name="T16" fmla="*/ 0 w 50"/>
              <a:gd name="T17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50">
                <a:moveTo>
                  <a:pt x="0" y="25"/>
                </a:moveTo>
                <a:cubicBezTo>
                  <a:pt x="0" y="30"/>
                  <a:pt x="2" y="34"/>
                  <a:pt x="5" y="38"/>
                </a:cubicBezTo>
                <a:cubicBezTo>
                  <a:pt x="13" y="49"/>
                  <a:pt x="28" y="50"/>
                  <a:pt x="38" y="42"/>
                </a:cubicBezTo>
                <a:cubicBezTo>
                  <a:pt x="49" y="34"/>
                  <a:pt x="50" y="19"/>
                  <a:pt x="42" y="9"/>
                </a:cubicBezTo>
                <a:cubicBezTo>
                  <a:pt x="39" y="5"/>
                  <a:pt x="35" y="2"/>
                  <a:pt x="30" y="0"/>
                </a:cubicBezTo>
                <a:cubicBezTo>
                  <a:pt x="40" y="14"/>
                  <a:pt x="40" y="14"/>
                  <a:pt x="40" y="14"/>
                </a:cubicBezTo>
                <a:cubicBezTo>
                  <a:pt x="32" y="35"/>
                  <a:pt x="32" y="35"/>
                  <a:pt x="32" y="35"/>
                </a:cubicBezTo>
                <a:cubicBezTo>
                  <a:pt x="10" y="38"/>
                  <a:pt x="10" y="38"/>
                  <a:pt x="10" y="38"/>
                </a:cubicBezTo>
                <a:lnTo>
                  <a:pt x="0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2" name="Freeform: Shape 56"/>
          <p:cNvSpPr/>
          <p:nvPr/>
        </p:nvSpPr>
        <p:spPr bwMode="auto">
          <a:xfrm>
            <a:off x="5679049" y="3812669"/>
            <a:ext cx="217208" cy="110908"/>
          </a:xfrm>
          <a:custGeom>
            <a:avLst/>
            <a:gdLst>
              <a:gd name="T0" fmla="*/ 108 w 126"/>
              <a:gd name="T1" fmla="*/ 44 h 62"/>
              <a:gd name="T2" fmla="*/ 126 w 126"/>
              <a:gd name="T3" fmla="*/ 22 h 62"/>
              <a:gd name="T4" fmla="*/ 108 w 126"/>
              <a:gd name="T5" fmla="*/ 0 h 62"/>
              <a:gd name="T6" fmla="*/ 108 w 126"/>
              <a:gd name="T7" fmla="*/ 10 h 62"/>
              <a:gd name="T8" fmla="*/ 116 w 126"/>
              <a:gd name="T9" fmla="*/ 22 h 62"/>
              <a:gd name="T10" fmla="*/ 108 w 126"/>
              <a:gd name="T11" fmla="*/ 34 h 62"/>
              <a:gd name="T12" fmla="*/ 108 w 126"/>
              <a:gd name="T13" fmla="*/ 44 h 62"/>
              <a:gd name="T14" fmla="*/ 53 w 126"/>
              <a:gd name="T15" fmla="*/ 62 h 62"/>
              <a:gd name="T16" fmla="*/ 94 w 126"/>
              <a:gd name="T17" fmla="*/ 42 h 62"/>
              <a:gd name="T18" fmla="*/ 104 w 126"/>
              <a:gd name="T19" fmla="*/ 44 h 62"/>
              <a:gd name="T20" fmla="*/ 108 w 126"/>
              <a:gd name="T21" fmla="*/ 44 h 62"/>
              <a:gd name="T22" fmla="*/ 108 w 126"/>
              <a:gd name="T23" fmla="*/ 34 h 62"/>
              <a:gd name="T24" fmla="*/ 104 w 126"/>
              <a:gd name="T25" fmla="*/ 35 h 62"/>
              <a:gd name="T26" fmla="*/ 100 w 126"/>
              <a:gd name="T27" fmla="*/ 34 h 62"/>
              <a:gd name="T28" fmla="*/ 106 w 126"/>
              <a:gd name="T29" fmla="*/ 10 h 62"/>
              <a:gd name="T30" fmla="*/ 106 w 126"/>
              <a:gd name="T31" fmla="*/ 10 h 62"/>
              <a:gd name="T32" fmla="*/ 106 w 126"/>
              <a:gd name="T33" fmla="*/ 10 h 62"/>
              <a:gd name="T34" fmla="*/ 108 w 126"/>
              <a:gd name="T35" fmla="*/ 10 h 62"/>
              <a:gd name="T36" fmla="*/ 108 w 126"/>
              <a:gd name="T37" fmla="*/ 0 h 62"/>
              <a:gd name="T38" fmla="*/ 105 w 126"/>
              <a:gd name="T39" fmla="*/ 0 h 62"/>
              <a:gd name="T40" fmla="*/ 105 w 126"/>
              <a:gd name="T41" fmla="*/ 0 h 62"/>
              <a:gd name="T42" fmla="*/ 1 w 126"/>
              <a:gd name="T43" fmla="*/ 0 h 62"/>
              <a:gd name="T44" fmla="*/ 0 w 126"/>
              <a:gd name="T45" fmla="*/ 10 h 62"/>
              <a:gd name="T46" fmla="*/ 53 w 126"/>
              <a:gd name="T4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62">
                <a:moveTo>
                  <a:pt x="108" y="44"/>
                </a:moveTo>
                <a:cubicBezTo>
                  <a:pt x="118" y="42"/>
                  <a:pt x="126" y="33"/>
                  <a:pt x="126" y="22"/>
                </a:cubicBezTo>
                <a:cubicBezTo>
                  <a:pt x="126" y="11"/>
                  <a:pt x="118" y="2"/>
                  <a:pt x="108" y="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13" y="12"/>
                  <a:pt x="116" y="17"/>
                  <a:pt x="116" y="22"/>
                </a:cubicBezTo>
                <a:cubicBezTo>
                  <a:pt x="116" y="27"/>
                  <a:pt x="113" y="32"/>
                  <a:pt x="108" y="34"/>
                </a:cubicBezTo>
                <a:lnTo>
                  <a:pt x="108" y="44"/>
                </a:lnTo>
                <a:close/>
                <a:moveTo>
                  <a:pt x="53" y="62"/>
                </a:moveTo>
                <a:cubicBezTo>
                  <a:pt x="70" y="62"/>
                  <a:pt x="85" y="54"/>
                  <a:pt x="94" y="42"/>
                </a:cubicBezTo>
                <a:cubicBezTo>
                  <a:pt x="97" y="44"/>
                  <a:pt x="100" y="44"/>
                  <a:pt x="104" y="44"/>
                </a:cubicBezTo>
                <a:cubicBezTo>
                  <a:pt x="105" y="44"/>
                  <a:pt x="107" y="44"/>
                  <a:pt x="108" y="4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7" y="34"/>
                  <a:pt x="105" y="35"/>
                  <a:pt x="104" y="35"/>
                </a:cubicBezTo>
                <a:cubicBezTo>
                  <a:pt x="102" y="35"/>
                  <a:pt x="101" y="34"/>
                  <a:pt x="100" y="34"/>
                </a:cubicBezTo>
                <a:cubicBezTo>
                  <a:pt x="103" y="27"/>
                  <a:pt x="106" y="18"/>
                  <a:pt x="106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10"/>
                  <a:pt x="107" y="10"/>
                  <a:pt x="108" y="1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7" y="0"/>
                  <a:pt x="106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3"/>
                  <a:pt x="0" y="6"/>
                  <a:pt x="0" y="10"/>
                </a:cubicBezTo>
                <a:cubicBezTo>
                  <a:pt x="0" y="39"/>
                  <a:pt x="24" y="62"/>
                  <a:pt x="53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3" name="Rectangle 57"/>
          <p:cNvSpPr/>
          <p:nvPr/>
        </p:nvSpPr>
        <p:spPr bwMode="auto">
          <a:xfrm>
            <a:off x="5679049" y="3934269"/>
            <a:ext cx="196644" cy="160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4" name="Freeform: Shape 58"/>
          <p:cNvSpPr/>
          <p:nvPr/>
        </p:nvSpPr>
        <p:spPr bwMode="auto">
          <a:xfrm>
            <a:off x="5724033" y="3712449"/>
            <a:ext cx="35987" cy="93539"/>
          </a:xfrm>
          <a:custGeom>
            <a:avLst/>
            <a:gdLst>
              <a:gd name="T0" fmla="*/ 7 w 21"/>
              <a:gd name="T1" fmla="*/ 40 h 52"/>
              <a:gd name="T2" fmla="*/ 10 w 21"/>
              <a:gd name="T3" fmla="*/ 50 h 52"/>
              <a:gd name="T4" fmla="*/ 19 w 21"/>
              <a:gd name="T5" fmla="*/ 32 h 52"/>
              <a:gd name="T6" fmla="*/ 14 w 21"/>
              <a:gd name="T7" fmla="*/ 21 h 52"/>
              <a:gd name="T8" fmla="*/ 13 w 21"/>
              <a:gd name="T9" fmla="*/ 13 h 52"/>
              <a:gd name="T10" fmla="*/ 8 w 21"/>
              <a:gd name="T11" fmla="*/ 4 h 52"/>
              <a:gd name="T12" fmla="*/ 3 w 21"/>
              <a:gd name="T13" fmla="*/ 22 h 52"/>
              <a:gd name="T14" fmla="*/ 7 w 21"/>
              <a:gd name="T15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52">
                <a:moveTo>
                  <a:pt x="7" y="40"/>
                </a:moveTo>
                <a:cubicBezTo>
                  <a:pt x="1" y="42"/>
                  <a:pt x="4" y="52"/>
                  <a:pt x="10" y="50"/>
                </a:cubicBezTo>
                <a:cubicBezTo>
                  <a:pt x="18" y="47"/>
                  <a:pt x="21" y="40"/>
                  <a:pt x="19" y="32"/>
                </a:cubicBezTo>
                <a:cubicBezTo>
                  <a:pt x="18" y="28"/>
                  <a:pt x="16" y="25"/>
                  <a:pt x="14" y="21"/>
                </a:cubicBezTo>
                <a:cubicBezTo>
                  <a:pt x="13" y="19"/>
                  <a:pt x="11" y="15"/>
                  <a:pt x="13" y="13"/>
                </a:cubicBezTo>
                <a:cubicBezTo>
                  <a:pt x="19" y="10"/>
                  <a:pt x="14" y="0"/>
                  <a:pt x="8" y="4"/>
                </a:cubicBezTo>
                <a:cubicBezTo>
                  <a:pt x="2" y="8"/>
                  <a:pt x="0" y="16"/>
                  <a:pt x="3" y="22"/>
                </a:cubicBezTo>
                <a:cubicBezTo>
                  <a:pt x="3" y="25"/>
                  <a:pt x="12" y="38"/>
                  <a:pt x="7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5" name="Freeform: Shape 59"/>
          <p:cNvSpPr/>
          <p:nvPr/>
        </p:nvSpPr>
        <p:spPr bwMode="auto">
          <a:xfrm>
            <a:off x="5775442" y="3712449"/>
            <a:ext cx="34701" cy="93539"/>
          </a:xfrm>
          <a:custGeom>
            <a:avLst/>
            <a:gdLst>
              <a:gd name="T0" fmla="*/ 7 w 20"/>
              <a:gd name="T1" fmla="*/ 40 h 52"/>
              <a:gd name="T2" fmla="*/ 10 w 20"/>
              <a:gd name="T3" fmla="*/ 50 h 52"/>
              <a:gd name="T4" fmla="*/ 18 w 20"/>
              <a:gd name="T5" fmla="*/ 32 h 52"/>
              <a:gd name="T6" fmla="*/ 13 w 20"/>
              <a:gd name="T7" fmla="*/ 21 h 52"/>
              <a:gd name="T8" fmla="*/ 13 w 20"/>
              <a:gd name="T9" fmla="*/ 13 h 52"/>
              <a:gd name="T10" fmla="*/ 8 w 20"/>
              <a:gd name="T11" fmla="*/ 4 h 52"/>
              <a:gd name="T12" fmla="*/ 2 w 20"/>
              <a:gd name="T13" fmla="*/ 22 h 52"/>
              <a:gd name="T14" fmla="*/ 7 w 20"/>
              <a:gd name="T15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52">
                <a:moveTo>
                  <a:pt x="7" y="40"/>
                </a:moveTo>
                <a:cubicBezTo>
                  <a:pt x="0" y="42"/>
                  <a:pt x="3" y="52"/>
                  <a:pt x="10" y="50"/>
                </a:cubicBezTo>
                <a:cubicBezTo>
                  <a:pt x="18" y="47"/>
                  <a:pt x="20" y="40"/>
                  <a:pt x="18" y="32"/>
                </a:cubicBezTo>
                <a:cubicBezTo>
                  <a:pt x="17" y="28"/>
                  <a:pt x="15" y="25"/>
                  <a:pt x="13" y="21"/>
                </a:cubicBezTo>
                <a:cubicBezTo>
                  <a:pt x="12" y="19"/>
                  <a:pt x="10" y="15"/>
                  <a:pt x="13" y="13"/>
                </a:cubicBezTo>
                <a:cubicBezTo>
                  <a:pt x="19" y="10"/>
                  <a:pt x="14" y="0"/>
                  <a:pt x="8" y="4"/>
                </a:cubicBezTo>
                <a:cubicBezTo>
                  <a:pt x="1" y="8"/>
                  <a:pt x="0" y="16"/>
                  <a:pt x="2" y="22"/>
                </a:cubicBezTo>
                <a:cubicBezTo>
                  <a:pt x="3" y="25"/>
                  <a:pt x="12" y="38"/>
                  <a:pt x="7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6" name="Freeform: Shape 60"/>
          <p:cNvSpPr/>
          <p:nvPr/>
        </p:nvSpPr>
        <p:spPr bwMode="auto">
          <a:xfrm>
            <a:off x="5933529" y="1983335"/>
            <a:ext cx="88683" cy="93539"/>
          </a:xfrm>
          <a:custGeom>
            <a:avLst/>
            <a:gdLst>
              <a:gd name="T0" fmla="*/ 11 w 51"/>
              <a:gd name="T1" fmla="*/ 48 h 52"/>
              <a:gd name="T2" fmla="*/ 25 w 51"/>
              <a:gd name="T3" fmla="*/ 52 h 52"/>
              <a:gd name="T4" fmla="*/ 51 w 51"/>
              <a:gd name="T5" fmla="*/ 26 h 52"/>
              <a:gd name="T6" fmla="*/ 25 w 51"/>
              <a:gd name="T7" fmla="*/ 0 h 52"/>
              <a:gd name="T8" fmla="*/ 0 w 51"/>
              <a:gd name="T9" fmla="*/ 22 h 52"/>
              <a:gd name="T10" fmla="*/ 25 w 51"/>
              <a:gd name="T11" fmla="*/ 22 h 52"/>
              <a:gd name="T12" fmla="*/ 34 w 51"/>
              <a:gd name="T13" fmla="*/ 22 h 52"/>
              <a:gd name="T14" fmla="*/ 28 w 51"/>
              <a:gd name="T15" fmla="*/ 29 h 52"/>
              <a:gd name="T16" fmla="*/ 11 w 51"/>
              <a:gd name="T17" fmla="*/ 4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2">
                <a:moveTo>
                  <a:pt x="11" y="48"/>
                </a:moveTo>
                <a:cubicBezTo>
                  <a:pt x="15" y="50"/>
                  <a:pt x="20" y="52"/>
                  <a:pt x="25" y="52"/>
                </a:cubicBezTo>
                <a:cubicBezTo>
                  <a:pt x="39" y="52"/>
                  <a:pt x="51" y="40"/>
                  <a:pt x="51" y="26"/>
                </a:cubicBezTo>
                <a:cubicBezTo>
                  <a:pt x="51" y="12"/>
                  <a:pt x="39" y="0"/>
                  <a:pt x="25" y="0"/>
                </a:cubicBezTo>
                <a:cubicBezTo>
                  <a:pt x="12" y="0"/>
                  <a:pt x="2" y="10"/>
                  <a:pt x="0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28" y="29"/>
                  <a:pt x="28" y="29"/>
                  <a:pt x="28" y="29"/>
                </a:cubicBez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7" name="Freeform: Shape 61"/>
          <p:cNvSpPr/>
          <p:nvPr/>
        </p:nvSpPr>
        <p:spPr bwMode="auto">
          <a:xfrm>
            <a:off x="5794721" y="2030103"/>
            <a:ext cx="182505" cy="179058"/>
          </a:xfrm>
          <a:custGeom>
            <a:avLst/>
            <a:gdLst>
              <a:gd name="T0" fmla="*/ 47 w 106"/>
              <a:gd name="T1" fmla="*/ 54 h 100"/>
              <a:gd name="T2" fmla="*/ 47 w 106"/>
              <a:gd name="T3" fmla="*/ 56 h 100"/>
              <a:gd name="T4" fmla="*/ 47 w 106"/>
              <a:gd name="T5" fmla="*/ 59 h 100"/>
              <a:gd name="T6" fmla="*/ 47 w 106"/>
              <a:gd name="T7" fmla="*/ 91 h 100"/>
              <a:gd name="T8" fmla="*/ 35 w 106"/>
              <a:gd name="T9" fmla="*/ 100 h 100"/>
              <a:gd name="T10" fmla="*/ 70 w 106"/>
              <a:gd name="T11" fmla="*/ 100 h 100"/>
              <a:gd name="T12" fmla="*/ 59 w 106"/>
              <a:gd name="T13" fmla="*/ 91 h 100"/>
              <a:gd name="T14" fmla="*/ 59 w 106"/>
              <a:gd name="T15" fmla="*/ 59 h 100"/>
              <a:gd name="T16" fmla="*/ 59 w 106"/>
              <a:gd name="T17" fmla="*/ 56 h 100"/>
              <a:gd name="T18" fmla="*/ 59 w 106"/>
              <a:gd name="T19" fmla="*/ 54 h 100"/>
              <a:gd name="T20" fmla="*/ 89 w 106"/>
              <a:gd name="T21" fmla="*/ 19 h 100"/>
              <a:gd name="T22" fmla="*/ 106 w 106"/>
              <a:gd name="T23" fmla="*/ 0 h 100"/>
              <a:gd name="T24" fmla="*/ 80 w 106"/>
              <a:gd name="T25" fmla="*/ 0 h 100"/>
              <a:gd name="T26" fmla="*/ 0 w 106"/>
              <a:gd name="T27" fmla="*/ 0 h 100"/>
              <a:gd name="T28" fmla="*/ 47 w 106"/>
              <a:gd name="T29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6" h="100">
                <a:moveTo>
                  <a:pt x="47" y="54"/>
                </a:moveTo>
                <a:cubicBezTo>
                  <a:pt x="47" y="56"/>
                  <a:pt x="47" y="56"/>
                  <a:pt x="47" y="56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91"/>
                  <a:pt x="47" y="91"/>
                  <a:pt x="47" y="91"/>
                </a:cubicBezTo>
                <a:cubicBezTo>
                  <a:pt x="40" y="92"/>
                  <a:pt x="35" y="96"/>
                  <a:pt x="35" y="100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96"/>
                  <a:pt x="65" y="93"/>
                  <a:pt x="59" y="91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4"/>
                  <a:pt x="59" y="54"/>
                  <a:pt x="59" y="54"/>
                </a:cubicBezTo>
                <a:cubicBezTo>
                  <a:pt x="89" y="19"/>
                  <a:pt x="89" y="19"/>
                  <a:pt x="89" y="19"/>
                </a:cubicBezTo>
                <a:cubicBezTo>
                  <a:pt x="106" y="0"/>
                  <a:pt x="106" y="0"/>
                  <a:pt x="10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0"/>
                  <a:pt x="0" y="0"/>
                  <a:pt x="0" y="0"/>
                </a:cubicBezTo>
                <a:lnTo>
                  <a:pt x="47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8" name="Freeform: Shape 62"/>
          <p:cNvSpPr/>
          <p:nvPr/>
        </p:nvSpPr>
        <p:spPr bwMode="auto">
          <a:xfrm>
            <a:off x="3364314" y="2906687"/>
            <a:ext cx="335449" cy="36078"/>
          </a:xfrm>
          <a:custGeom>
            <a:avLst/>
            <a:gdLst>
              <a:gd name="T0" fmla="*/ 171 w 195"/>
              <a:gd name="T1" fmla="*/ 20 h 20"/>
              <a:gd name="T2" fmla="*/ 177 w 195"/>
              <a:gd name="T3" fmla="*/ 20 h 20"/>
              <a:gd name="T4" fmla="*/ 177 w 195"/>
              <a:gd name="T5" fmla="*/ 0 h 20"/>
              <a:gd name="T6" fmla="*/ 171 w 195"/>
              <a:gd name="T7" fmla="*/ 0 h 20"/>
              <a:gd name="T8" fmla="*/ 171 w 195"/>
              <a:gd name="T9" fmla="*/ 2 h 20"/>
              <a:gd name="T10" fmla="*/ 179 w 195"/>
              <a:gd name="T11" fmla="*/ 10 h 20"/>
              <a:gd name="T12" fmla="*/ 171 w 195"/>
              <a:gd name="T13" fmla="*/ 18 h 20"/>
              <a:gd name="T14" fmla="*/ 171 w 195"/>
              <a:gd name="T15" fmla="*/ 20 h 20"/>
              <a:gd name="T16" fmla="*/ 25 w 195"/>
              <a:gd name="T17" fmla="*/ 20 h 20"/>
              <a:gd name="T18" fmla="*/ 171 w 195"/>
              <a:gd name="T19" fmla="*/ 20 h 20"/>
              <a:gd name="T20" fmla="*/ 171 w 195"/>
              <a:gd name="T21" fmla="*/ 18 h 20"/>
              <a:gd name="T22" fmla="*/ 162 w 195"/>
              <a:gd name="T23" fmla="*/ 10 h 20"/>
              <a:gd name="T24" fmla="*/ 171 w 195"/>
              <a:gd name="T25" fmla="*/ 2 h 20"/>
              <a:gd name="T26" fmla="*/ 171 w 195"/>
              <a:gd name="T27" fmla="*/ 0 h 20"/>
              <a:gd name="T28" fmla="*/ 25 w 195"/>
              <a:gd name="T29" fmla="*/ 0 h 20"/>
              <a:gd name="T30" fmla="*/ 25 w 195"/>
              <a:gd name="T31" fmla="*/ 2 h 20"/>
              <a:gd name="T32" fmla="*/ 33 w 195"/>
              <a:gd name="T33" fmla="*/ 10 h 20"/>
              <a:gd name="T34" fmla="*/ 25 w 195"/>
              <a:gd name="T35" fmla="*/ 18 h 20"/>
              <a:gd name="T36" fmla="*/ 25 w 195"/>
              <a:gd name="T37" fmla="*/ 20 h 20"/>
              <a:gd name="T38" fmla="*/ 19 w 195"/>
              <a:gd name="T39" fmla="*/ 20 h 20"/>
              <a:gd name="T40" fmla="*/ 25 w 195"/>
              <a:gd name="T41" fmla="*/ 20 h 20"/>
              <a:gd name="T42" fmla="*/ 25 w 195"/>
              <a:gd name="T43" fmla="*/ 18 h 20"/>
              <a:gd name="T44" fmla="*/ 16 w 195"/>
              <a:gd name="T45" fmla="*/ 10 h 20"/>
              <a:gd name="T46" fmla="*/ 25 w 195"/>
              <a:gd name="T47" fmla="*/ 2 h 20"/>
              <a:gd name="T48" fmla="*/ 25 w 195"/>
              <a:gd name="T49" fmla="*/ 0 h 20"/>
              <a:gd name="T50" fmla="*/ 19 w 195"/>
              <a:gd name="T51" fmla="*/ 0 h 20"/>
              <a:gd name="T52" fmla="*/ 19 w 195"/>
              <a:gd name="T5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5" h="20">
                <a:moveTo>
                  <a:pt x="171" y="20"/>
                </a:moveTo>
                <a:cubicBezTo>
                  <a:pt x="177" y="20"/>
                  <a:pt x="177" y="20"/>
                  <a:pt x="177" y="20"/>
                </a:cubicBezTo>
                <a:cubicBezTo>
                  <a:pt x="194" y="20"/>
                  <a:pt x="195" y="0"/>
                  <a:pt x="177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1" y="2"/>
                  <a:pt x="171" y="2"/>
                  <a:pt x="171" y="2"/>
                </a:cubicBezTo>
                <a:cubicBezTo>
                  <a:pt x="175" y="2"/>
                  <a:pt x="179" y="5"/>
                  <a:pt x="179" y="10"/>
                </a:cubicBezTo>
                <a:cubicBezTo>
                  <a:pt x="179" y="15"/>
                  <a:pt x="175" y="18"/>
                  <a:pt x="171" y="18"/>
                </a:cubicBezTo>
                <a:lnTo>
                  <a:pt x="171" y="20"/>
                </a:lnTo>
                <a:close/>
                <a:moveTo>
                  <a:pt x="25" y="20"/>
                </a:moveTo>
                <a:cubicBezTo>
                  <a:pt x="171" y="20"/>
                  <a:pt x="171" y="20"/>
                  <a:pt x="171" y="20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6" y="18"/>
                  <a:pt x="162" y="15"/>
                  <a:pt x="162" y="10"/>
                </a:cubicBezTo>
                <a:cubicBezTo>
                  <a:pt x="162" y="5"/>
                  <a:pt x="166" y="2"/>
                  <a:pt x="171" y="2"/>
                </a:cubicBezTo>
                <a:cubicBezTo>
                  <a:pt x="171" y="0"/>
                  <a:pt x="171" y="0"/>
                  <a:pt x="171" y="0"/>
                </a:cubicBezTo>
                <a:cubicBezTo>
                  <a:pt x="122" y="0"/>
                  <a:pt x="73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9" y="2"/>
                  <a:pt x="33" y="5"/>
                  <a:pt x="33" y="10"/>
                </a:cubicBezTo>
                <a:cubicBezTo>
                  <a:pt x="33" y="15"/>
                  <a:pt x="29" y="18"/>
                  <a:pt x="25" y="18"/>
                </a:cubicBezTo>
                <a:lnTo>
                  <a:pt x="25" y="20"/>
                </a:lnTo>
                <a:close/>
                <a:moveTo>
                  <a:pt x="19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5" y="18"/>
                  <a:pt x="25" y="18"/>
                  <a:pt x="25" y="18"/>
                </a:cubicBezTo>
                <a:cubicBezTo>
                  <a:pt x="20" y="18"/>
                  <a:pt x="16" y="15"/>
                  <a:pt x="16" y="10"/>
                </a:cubicBezTo>
                <a:cubicBezTo>
                  <a:pt x="16" y="5"/>
                  <a:pt x="20" y="2"/>
                  <a:pt x="25" y="2"/>
                </a:cubicBezTo>
                <a:cubicBezTo>
                  <a:pt x="25" y="0"/>
                  <a:pt x="25" y="0"/>
                  <a:pt x="2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1" y="20"/>
                  <a:pt x="1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9" name="Oval 63"/>
          <p:cNvSpPr/>
          <p:nvPr/>
        </p:nvSpPr>
        <p:spPr bwMode="auto">
          <a:xfrm>
            <a:off x="3536537" y="2783752"/>
            <a:ext cx="29561" cy="307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0" name="Freeform: Shape 64"/>
          <p:cNvSpPr/>
          <p:nvPr/>
        </p:nvSpPr>
        <p:spPr bwMode="auto">
          <a:xfrm>
            <a:off x="3553246" y="2803795"/>
            <a:ext cx="111816" cy="128280"/>
          </a:xfrm>
          <a:custGeom>
            <a:avLst/>
            <a:gdLst>
              <a:gd name="T0" fmla="*/ 64 w 65"/>
              <a:gd name="T1" fmla="*/ 66 h 72"/>
              <a:gd name="T2" fmla="*/ 6 w 65"/>
              <a:gd name="T3" fmla="*/ 2 h 72"/>
              <a:gd name="T4" fmla="*/ 1 w 65"/>
              <a:gd name="T5" fmla="*/ 1 h 72"/>
              <a:gd name="T6" fmla="*/ 1 w 65"/>
              <a:gd name="T7" fmla="*/ 1 h 72"/>
              <a:gd name="T8" fmla="*/ 1 w 65"/>
              <a:gd name="T9" fmla="*/ 6 h 72"/>
              <a:gd name="T10" fmla="*/ 58 w 65"/>
              <a:gd name="T11" fmla="*/ 71 h 72"/>
              <a:gd name="T12" fmla="*/ 64 w 65"/>
              <a:gd name="T13" fmla="*/ 71 h 72"/>
              <a:gd name="T14" fmla="*/ 64 w 65"/>
              <a:gd name="T15" fmla="*/ 71 h 72"/>
              <a:gd name="T16" fmla="*/ 64 w 65"/>
              <a:gd name="T17" fmla="*/ 6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72">
                <a:moveTo>
                  <a:pt x="64" y="66"/>
                </a:moveTo>
                <a:cubicBezTo>
                  <a:pt x="6" y="2"/>
                  <a:pt x="6" y="2"/>
                  <a:pt x="6" y="2"/>
                </a:cubicBezTo>
                <a:cubicBezTo>
                  <a:pt x="5" y="0"/>
                  <a:pt x="3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3"/>
                  <a:pt x="0" y="5"/>
                  <a:pt x="1" y="6"/>
                </a:cubicBezTo>
                <a:cubicBezTo>
                  <a:pt x="58" y="71"/>
                  <a:pt x="58" y="71"/>
                  <a:pt x="58" y="71"/>
                </a:cubicBezTo>
                <a:cubicBezTo>
                  <a:pt x="60" y="72"/>
                  <a:pt x="62" y="72"/>
                  <a:pt x="64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65" y="70"/>
                  <a:pt x="65" y="67"/>
                  <a:pt x="64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1" name="Oval 65"/>
          <p:cNvSpPr/>
          <p:nvPr/>
        </p:nvSpPr>
        <p:spPr bwMode="auto">
          <a:xfrm>
            <a:off x="3497980" y="2783752"/>
            <a:ext cx="29561" cy="307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2" name="Freeform: Shape 66"/>
          <p:cNvSpPr/>
          <p:nvPr/>
        </p:nvSpPr>
        <p:spPr bwMode="auto">
          <a:xfrm>
            <a:off x="3397730" y="2793106"/>
            <a:ext cx="123384" cy="138970"/>
          </a:xfrm>
          <a:custGeom>
            <a:avLst/>
            <a:gdLst>
              <a:gd name="T0" fmla="*/ 1 w 71"/>
              <a:gd name="T1" fmla="*/ 72 h 78"/>
              <a:gd name="T2" fmla="*/ 64 w 71"/>
              <a:gd name="T3" fmla="*/ 2 h 78"/>
              <a:gd name="T4" fmla="*/ 69 w 71"/>
              <a:gd name="T5" fmla="*/ 1 h 78"/>
              <a:gd name="T6" fmla="*/ 69 w 71"/>
              <a:gd name="T7" fmla="*/ 1 h 78"/>
              <a:gd name="T8" fmla="*/ 69 w 71"/>
              <a:gd name="T9" fmla="*/ 7 h 78"/>
              <a:gd name="T10" fmla="*/ 7 w 71"/>
              <a:gd name="T11" fmla="*/ 77 h 78"/>
              <a:gd name="T12" fmla="*/ 2 w 71"/>
              <a:gd name="T13" fmla="*/ 77 h 78"/>
              <a:gd name="T14" fmla="*/ 2 w 71"/>
              <a:gd name="T15" fmla="*/ 77 h 78"/>
              <a:gd name="T16" fmla="*/ 1 w 71"/>
              <a:gd name="T17" fmla="*/ 7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8">
                <a:moveTo>
                  <a:pt x="1" y="72"/>
                </a:moveTo>
                <a:cubicBezTo>
                  <a:pt x="64" y="2"/>
                  <a:pt x="64" y="2"/>
                  <a:pt x="64" y="2"/>
                </a:cubicBezTo>
                <a:cubicBezTo>
                  <a:pt x="65" y="0"/>
                  <a:pt x="68" y="0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1" y="3"/>
                  <a:pt x="71" y="5"/>
                  <a:pt x="69" y="7"/>
                </a:cubicBezTo>
                <a:cubicBezTo>
                  <a:pt x="7" y="77"/>
                  <a:pt x="7" y="77"/>
                  <a:pt x="7" y="77"/>
                </a:cubicBezTo>
                <a:cubicBezTo>
                  <a:pt x="5" y="78"/>
                  <a:pt x="3" y="78"/>
                  <a:pt x="2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6"/>
                  <a:pt x="0" y="73"/>
                  <a:pt x="1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3" name="Freeform: Shape 67"/>
          <p:cNvSpPr/>
          <p:nvPr/>
        </p:nvSpPr>
        <p:spPr bwMode="auto">
          <a:xfrm>
            <a:off x="3397730" y="2953455"/>
            <a:ext cx="269903" cy="109573"/>
          </a:xfrm>
          <a:custGeom>
            <a:avLst/>
            <a:gdLst>
              <a:gd name="T0" fmla="*/ 156 w 156"/>
              <a:gd name="T1" fmla="*/ 0 h 61"/>
              <a:gd name="T2" fmla="*/ 127 w 156"/>
              <a:gd name="T3" fmla="*/ 61 h 61"/>
              <a:gd name="T4" fmla="*/ 126 w 156"/>
              <a:gd name="T5" fmla="*/ 48 h 61"/>
              <a:gd name="T6" fmla="*/ 132 w 156"/>
              <a:gd name="T7" fmla="*/ 27 h 61"/>
              <a:gd name="T8" fmla="*/ 129 w 156"/>
              <a:gd name="T9" fmla="*/ 6 h 61"/>
              <a:gd name="T10" fmla="*/ 126 w 156"/>
              <a:gd name="T11" fmla="*/ 6 h 61"/>
              <a:gd name="T12" fmla="*/ 102 w 156"/>
              <a:gd name="T13" fmla="*/ 0 h 61"/>
              <a:gd name="T14" fmla="*/ 126 w 156"/>
              <a:gd name="T15" fmla="*/ 6 h 61"/>
              <a:gd name="T16" fmla="*/ 120 w 156"/>
              <a:gd name="T17" fmla="*/ 27 h 61"/>
              <a:gd name="T18" fmla="*/ 123 w 156"/>
              <a:gd name="T19" fmla="*/ 48 h 61"/>
              <a:gd name="T20" fmla="*/ 126 w 156"/>
              <a:gd name="T21" fmla="*/ 48 h 61"/>
              <a:gd name="T22" fmla="*/ 102 w 156"/>
              <a:gd name="T23" fmla="*/ 61 h 61"/>
              <a:gd name="T24" fmla="*/ 107 w 156"/>
              <a:gd name="T25" fmla="*/ 42 h 61"/>
              <a:gd name="T26" fmla="*/ 109 w 156"/>
              <a:gd name="T27" fmla="*/ 12 h 61"/>
              <a:gd name="T28" fmla="*/ 103 w 156"/>
              <a:gd name="T29" fmla="*/ 6 h 61"/>
              <a:gd name="T30" fmla="*/ 102 w 156"/>
              <a:gd name="T31" fmla="*/ 0 h 61"/>
              <a:gd name="T32" fmla="*/ 102 w 156"/>
              <a:gd name="T33" fmla="*/ 0 h 61"/>
              <a:gd name="T34" fmla="*/ 96 w 156"/>
              <a:gd name="T35" fmla="*/ 12 h 61"/>
              <a:gd name="T36" fmla="*/ 95 w 156"/>
              <a:gd name="T37" fmla="*/ 42 h 61"/>
              <a:gd name="T38" fmla="*/ 100 w 156"/>
              <a:gd name="T39" fmla="*/ 48 h 61"/>
              <a:gd name="T40" fmla="*/ 102 w 156"/>
              <a:gd name="T41" fmla="*/ 61 h 61"/>
              <a:gd name="T42" fmla="*/ 78 w 156"/>
              <a:gd name="T43" fmla="*/ 48 h 61"/>
              <a:gd name="T44" fmla="*/ 84 w 156"/>
              <a:gd name="T45" fmla="*/ 27 h 61"/>
              <a:gd name="T46" fmla="*/ 78 w 156"/>
              <a:gd name="T47" fmla="*/ 6 h 61"/>
              <a:gd name="T48" fmla="*/ 78 w 156"/>
              <a:gd name="T49" fmla="*/ 6 h 61"/>
              <a:gd name="T50" fmla="*/ 53 w 156"/>
              <a:gd name="T51" fmla="*/ 0 h 61"/>
              <a:gd name="T52" fmla="*/ 78 w 156"/>
              <a:gd name="T53" fmla="*/ 6 h 61"/>
              <a:gd name="T54" fmla="*/ 71 w 156"/>
              <a:gd name="T55" fmla="*/ 27 h 61"/>
              <a:gd name="T56" fmla="*/ 78 w 156"/>
              <a:gd name="T57" fmla="*/ 48 h 61"/>
              <a:gd name="T58" fmla="*/ 78 w 156"/>
              <a:gd name="T59" fmla="*/ 48 h 61"/>
              <a:gd name="T60" fmla="*/ 53 w 156"/>
              <a:gd name="T61" fmla="*/ 61 h 61"/>
              <a:gd name="T62" fmla="*/ 55 w 156"/>
              <a:gd name="T63" fmla="*/ 48 h 61"/>
              <a:gd name="T64" fmla="*/ 60 w 156"/>
              <a:gd name="T65" fmla="*/ 42 h 61"/>
              <a:gd name="T66" fmla="*/ 59 w 156"/>
              <a:gd name="T67" fmla="*/ 12 h 61"/>
              <a:gd name="T68" fmla="*/ 53 w 156"/>
              <a:gd name="T69" fmla="*/ 0 h 61"/>
              <a:gd name="T70" fmla="*/ 53 w 156"/>
              <a:gd name="T71" fmla="*/ 0 h 61"/>
              <a:gd name="T72" fmla="*/ 52 w 156"/>
              <a:gd name="T73" fmla="*/ 6 h 61"/>
              <a:gd name="T74" fmla="*/ 46 w 156"/>
              <a:gd name="T75" fmla="*/ 12 h 61"/>
              <a:gd name="T76" fmla="*/ 48 w 156"/>
              <a:gd name="T77" fmla="*/ 42 h 61"/>
              <a:gd name="T78" fmla="*/ 53 w 156"/>
              <a:gd name="T79" fmla="*/ 61 h 61"/>
              <a:gd name="T80" fmla="*/ 29 w 156"/>
              <a:gd name="T81" fmla="*/ 48 h 61"/>
              <a:gd name="T82" fmla="*/ 32 w 156"/>
              <a:gd name="T83" fmla="*/ 48 h 61"/>
              <a:gd name="T84" fmla="*/ 36 w 156"/>
              <a:gd name="T85" fmla="*/ 27 h 61"/>
              <a:gd name="T86" fmla="*/ 29 w 156"/>
              <a:gd name="T87" fmla="*/ 6 h 61"/>
              <a:gd name="T88" fmla="*/ 28 w 156"/>
              <a:gd name="T89" fmla="*/ 61 h 61"/>
              <a:gd name="T90" fmla="*/ 0 w 156"/>
              <a:gd name="T91" fmla="*/ 0 h 61"/>
              <a:gd name="T92" fmla="*/ 29 w 156"/>
              <a:gd name="T93" fmla="*/ 6 h 61"/>
              <a:gd name="T94" fmla="*/ 27 w 156"/>
              <a:gd name="T95" fmla="*/ 6 h 61"/>
              <a:gd name="T96" fmla="*/ 23 w 156"/>
              <a:gd name="T97" fmla="*/ 27 h 61"/>
              <a:gd name="T98" fmla="*/ 29 w 156"/>
              <a:gd name="T99" fmla="*/ 48 h 61"/>
              <a:gd name="T100" fmla="*/ 28 w 156"/>
              <a:gd name="T101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6" h="61">
                <a:moveTo>
                  <a:pt x="126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6" y="54"/>
                  <a:pt x="142" y="61"/>
                  <a:pt x="127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28" y="47"/>
                  <a:pt x="130" y="45"/>
                  <a:pt x="130" y="42"/>
                </a:cubicBezTo>
                <a:cubicBezTo>
                  <a:pt x="131" y="37"/>
                  <a:pt x="132" y="32"/>
                  <a:pt x="132" y="27"/>
                </a:cubicBezTo>
                <a:cubicBezTo>
                  <a:pt x="133" y="22"/>
                  <a:pt x="134" y="17"/>
                  <a:pt x="134" y="12"/>
                </a:cubicBezTo>
                <a:cubicBezTo>
                  <a:pt x="135" y="9"/>
                  <a:pt x="132" y="6"/>
                  <a:pt x="12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28" y="6"/>
                  <a:pt x="127" y="6"/>
                  <a:pt x="126" y="6"/>
                </a:cubicBezTo>
                <a:lnTo>
                  <a:pt x="126" y="0"/>
                </a:lnTo>
                <a:close/>
                <a:moveTo>
                  <a:pt x="102" y="0"/>
                </a:moveTo>
                <a:cubicBezTo>
                  <a:pt x="126" y="0"/>
                  <a:pt x="126" y="0"/>
                  <a:pt x="126" y="0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7"/>
                  <a:pt x="121" y="9"/>
                  <a:pt x="121" y="12"/>
                </a:cubicBezTo>
                <a:cubicBezTo>
                  <a:pt x="121" y="17"/>
                  <a:pt x="120" y="22"/>
                  <a:pt x="120" y="27"/>
                </a:cubicBezTo>
                <a:cubicBezTo>
                  <a:pt x="119" y="32"/>
                  <a:pt x="119" y="37"/>
                  <a:pt x="118" y="42"/>
                </a:cubicBezTo>
                <a:cubicBezTo>
                  <a:pt x="118" y="46"/>
                  <a:pt x="120" y="48"/>
                  <a:pt x="123" y="48"/>
                </a:cubicBezTo>
                <a:cubicBezTo>
                  <a:pt x="123" y="48"/>
                  <a:pt x="123" y="48"/>
                  <a:pt x="123" y="48"/>
                </a:cubicBezTo>
                <a:cubicBezTo>
                  <a:pt x="124" y="48"/>
                  <a:pt x="125" y="48"/>
                  <a:pt x="126" y="4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5" y="48"/>
                  <a:pt x="107" y="45"/>
                  <a:pt x="107" y="42"/>
                </a:cubicBezTo>
                <a:cubicBezTo>
                  <a:pt x="107" y="37"/>
                  <a:pt x="108" y="32"/>
                  <a:pt x="108" y="27"/>
                </a:cubicBezTo>
                <a:cubicBezTo>
                  <a:pt x="109" y="22"/>
                  <a:pt x="109" y="17"/>
                  <a:pt x="109" y="12"/>
                </a:cubicBezTo>
                <a:cubicBezTo>
                  <a:pt x="110" y="9"/>
                  <a:pt x="107" y="6"/>
                  <a:pt x="103" y="6"/>
                </a:cubicBezTo>
                <a:cubicBezTo>
                  <a:pt x="103" y="6"/>
                  <a:pt x="103" y="6"/>
                  <a:pt x="103" y="6"/>
                </a:cubicBezTo>
                <a:cubicBezTo>
                  <a:pt x="103" y="6"/>
                  <a:pt x="102" y="6"/>
                  <a:pt x="102" y="6"/>
                </a:cubicBezTo>
                <a:lnTo>
                  <a:pt x="102" y="0"/>
                </a:lnTo>
                <a:close/>
                <a:moveTo>
                  <a:pt x="7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6"/>
                  <a:pt x="102" y="6"/>
                  <a:pt x="102" y="6"/>
                </a:cubicBezTo>
                <a:cubicBezTo>
                  <a:pt x="99" y="6"/>
                  <a:pt x="96" y="9"/>
                  <a:pt x="96" y="12"/>
                </a:cubicBezTo>
                <a:cubicBezTo>
                  <a:pt x="96" y="17"/>
                  <a:pt x="96" y="22"/>
                  <a:pt x="95" y="27"/>
                </a:cubicBezTo>
                <a:cubicBezTo>
                  <a:pt x="95" y="32"/>
                  <a:pt x="95" y="37"/>
                  <a:pt x="95" y="42"/>
                </a:cubicBezTo>
                <a:cubicBezTo>
                  <a:pt x="95" y="46"/>
                  <a:pt x="97" y="48"/>
                  <a:pt x="100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1" y="48"/>
                  <a:pt x="102" y="48"/>
                  <a:pt x="102" y="48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48"/>
                  <a:pt x="78" y="48"/>
                  <a:pt x="78" y="48"/>
                </a:cubicBezTo>
                <a:cubicBezTo>
                  <a:pt x="81" y="48"/>
                  <a:pt x="84" y="46"/>
                  <a:pt x="84" y="42"/>
                </a:cubicBezTo>
                <a:cubicBezTo>
                  <a:pt x="84" y="37"/>
                  <a:pt x="84" y="32"/>
                  <a:pt x="84" y="27"/>
                </a:cubicBezTo>
                <a:cubicBezTo>
                  <a:pt x="84" y="22"/>
                  <a:pt x="84" y="17"/>
                  <a:pt x="84" y="12"/>
                </a:cubicBezTo>
                <a:cubicBezTo>
                  <a:pt x="84" y="9"/>
                  <a:pt x="81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lnTo>
                  <a:pt x="78" y="0"/>
                </a:lnTo>
                <a:close/>
                <a:moveTo>
                  <a:pt x="53" y="0"/>
                </a:moveTo>
                <a:cubicBezTo>
                  <a:pt x="78" y="0"/>
                  <a:pt x="78" y="0"/>
                  <a:pt x="78" y="0"/>
                </a:cubicBezTo>
                <a:cubicBezTo>
                  <a:pt x="78" y="6"/>
                  <a:pt x="78" y="6"/>
                  <a:pt x="78" y="6"/>
                </a:cubicBezTo>
                <a:cubicBezTo>
                  <a:pt x="74" y="6"/>
                  <a:pt x="71" y="9"/>
                  <a:pt x="71" y="12"/>
                </a:cubicBezTo>
                <a:cubicBezTo>
                  <a:pt x="71" y="17"/>
                  <a:pt x="71" y="22"/>
                  <a:pt x="71" y="27"/>
                </a:cubicBezTo>
                <a:cubicBezTo>
                  <a:pt x="71" y="32"/>
                  <a:pt x="71" y="37"/>
                  <a:pt x="71" y="42"/>
                </a:cubicBezTo>
                <a:cubicBezTo>
                  <a:pt x="72" y="46"/>
                  <a:pt x="74" y="48"/>
                  <a:pt x="7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61"/>
                  <a:pt x="78" y="61"/>
                  <a:pt x="78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48"/>
                  <a:pt x="53" y="48"/>
                  <a:pt x="53" y="48"/>
                </a:cubicBezTo>
                <a:cubicBezTo>
                  <a:pt x="54" y="48"/>
                  <a:pt x="54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8" y="48"/>
                  <a:pt x="61" y="46"/>
                  <a:pt x="60" y="42"/>
                </a:cubicBezTo>
                <a:cubicBezTo>
                  <a:pt x="60" y="37"/>
                  <a:pt x="60" y="32"/>
                  <a:pt x="60" y="27"/>
                </a:cubicBezTo>
                <a:cubicBezTo>
                  <a:pt x="60" y="22"/>
                  <a:pt x="59" y="17"/>
                  <a:pt x="59" y="12"/>
                </a:cubicBezTo>
                <a:cubicBezTo>
                  <a:pt x="59" y="9"/>
                  <a:pt x="56" y="6"/>
                  <a:pt x="53" y="6"/>
                </a:cubicBezTo>
                <a:lnTo>
                  <a:pt x="53" y="0"/>
                </a:lnTo>
                <a:close/>
                <a:moveTo>
                  <a:pt x="29" y="0"/>
                </a:moveTo>
                <a:cubicBezTo>
                  <a:pt x="53" y="0"/>
                  <a:pt x="53" y="0"/>
                  <a:pt x="53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48" y="6"/>
                  <a:pt x="46" y="9"/>
                  <a:pt x="46" y="12"/>
                </a:cubicBezTo>
                <a:cubicBezTo>
                  <a:pt x="46" y="17"/>
                  <a:pt x="47" y="22"/>
                  <a:pt x="47" y="27"/>
                </a:cubicBezTo>
                <a:cubicBezTo>
                  <a:pt x="47" y="32"/>
                  <a:pt x="48" y="37"/>
                  <a:pt x="48" y="42"/>
                </a:cubicBezTo>
                <a:cubicBezTo>
                  <a:pt x="48" y="45"/>
                  <a:pt x="50" y="48"/>
                  <a:pt x="53" y="48"/>
                </a:cubicBezTo>
                <a:cubicBezTo>
                  <a:pt x="53" y="61"/>
                  <a:pt x="53" y="61"/>
                  <a:pt x="53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48"/>
                  <a:pt x="29" y="48"/>
                  <a:pt x="29" y="48"/>
                </a:cubicBezTo>
                <a:cubicBezTo>
                  <a:pt x="30" y="48"/>
                  <a:pt x="31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5" y="48"/>
                  <a:pt x="38" y="46"/>
                  <a:pt x="37" y="42"/>
                </a:cubicBezTo>
                <a:cubicBezTo>
                  <a:pt x="37" y="37"/>
                  <a:pt x="36" y="32"/>
                  <a:pt x="36" y="27"/>
                </a:cubicBezTo>
                <a:cubicBezTo>
                  <a:pt x="35" y="22"/>
                  <a:pt x="34" y="17"/>
                  <a:pt x="34" y="12"/>
                </a:cubicBezTo>
                <a:cubicBezTo>
                  <a:pt x="34" y="9"/>
                  <a:pt x="32" y="7"/>
                  <a:pt x="29" y="6"/>
                </a:cubicBezTo>
                <a:lnTo>
                  <a:pt x="29" y="0"/>
                </a:lnTo>
                <a:close/>
                <a:moveTo>
                  <a:pt x="28" y="61"/>
                </a:moveTo>
                <a:cubicBezTo>
                  <a:pt x="14" y="61"/>
                  <a:pt x="9" y="54"/>
                  <a:pt x="7" y="44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3" y="6"/>
                  <a:pt x="20" y="9"/>
                  <a:pt x="21" y="12"/>
                </a:cubicBezTo>
                <a:cubicBezTo>
                  <a:pt x="21" y="17"/>
                  <a:pt x="22" y="22"/>
                  <a:pt x="23" y="27"/>
                </a:cubicBezTo>
                <a:cubicBezTo>
                  <a:pt x="24" y="32"/>
                  <a:pt x="24" y="37"/>
                  <a:pt x="25" y="42"/>
                </a:cubicBezTo>
                <a:cubicBezTo>
                  <a:pt x="25" y="45"/>
                  <a:pt x="27" y="47"/>
                  <a:pt x="29" y="48"/>
                </a:cubicBezTo>
                <a:cubicBezTo>
                  <a:pt x="29" y="61"/>
                  <a:pt x="29" y="61"/>
                  <a:pt x="29" y="61"/>
                </a:cubicBezTo>
                <a:lnTo>
                  <a:pt x="28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4" name="Freeform: Shape 68"/>
          <p:cNvSpPr/>
          <p:nvPr/>
        </p:nvSpPr>
        <p:spPr bwMode="auto">
          <a:xfrm>
            <a:off x="5466982" y="3530718"/>
            <a:ext cx="155515" cy="243200"/>
          </a:xfrm>
          <a:custGeom>
            <a:avLst/>
            <a:gdLst>
              <a:gd name="T0" fmla="*/ 45 w 90"/>
              <a:gd name="T1" fmla="*/ 135 h 135"/>
              <a:gd name="T2" fmla="*/ 6 w 90"/>
              <a:gd name="T3" fmla="*/ 68 h 135"/>
              <a:gd name="T4" fmla="*/ 0 w 90"/>
              <a:gd name="T5" fmla="*/ 45 h 135"/>
              <a:gd name="T6" fmla="*/ 45 w 90"/>
              <a:gd name="T7" fmla="*/ 0 h 135"/>
              <a:gd name="T8" fmla="*/ 90 w 90"/>
              <a:gd name="T9" fmla="*/ 45 h 135"/>
              <a:gd name="T10" fmla="*/ 84 w 90"/>
              <a:gd name="T11" fmla="*/ 68 h 135"/>
              <a:gd name="T12" fmla="*/ 45 w 90"/>
              <a:gd name="T13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135">
                <a:moveTo>
                  <a:pt x="45" y="135"/>
                </a:moveTo>
                <a:cubicBezTo>
                  <a:pt x="6" y="68"/>
                  <a:pt x="6" y="68"/>
                  <a:pt x="6" y="68"/>
                </a:cubicBezTo>
                <a:cubicBezTo>
                  <a:pt x="3" y="61"/>
                  <a:pt x="0" y="53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70" y="0"/>
                  <a:pt x="90" y="20"/>
                  <a:pt x="90" y="45"/>
                </a:cubicBezTo>
                <a:cubicBezTo>
                  <a:pt x="90" y="53"/>
                  <a:pt x="88" y="61"/>
                  <a:pt x="84" y="68"/>
                </a:cubicBezTo>
                <a:lnTo>
                  <a:pt x="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5" name="Oval 69"/>
          <p:cNvSpPr/>
          <p:nvPr/>
        </p:nvSpPr>
        <p:spPr bwMode="auto">
          <a:xfrm>
            <a:off x="5488832" y="3554771"/>
            <a:ext cx="110532" cy="114918"/>
          </a:xfrm>
          <a:prstGeom prst="ellipse">
            <a:avLst/>
          </a:prstGeom>
          <a:solidFill>
            <a:srgbClr val="4073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6" name="Freeform: Shape 70"/>
          <p:cNvSpPr/>
          <p:nvPr/>
        </p:nvSpPr>
        <p:spPr bwMode="auto">
          <a:xfrm>
            <a:off x="4460632" y="3239415"/>
            <a:ext cx="217208" cy="57458"/>
          </a:xfrm>
          <a:custGeom>
            <a:avLst/>
            <a:gdLst>
              <a:gd name="T0" fmla="*/ 110 w 169"/>
              <a:gd name="T1" fmla="*/ 23 h 43"/>
              <a:gd name="T2" fmla="*/ 59 w 169"/>
              <a:gd name="T3" fmla="*/ 23 h 43"/>
              <a:gd name="T4" fmla="*/ 59 w 169"/>
              <a:gd name="T5" fmla="*/ 0 h 43"/>
              <a:gd name="T6" fmla="*/ 0 w 169"/>
              <a:gd name="T7" fmla="*/ 0 h 43"/>
              <a:gd name="T8" fmla="*/ 0 w 169"/>
              <a:gd name="T9" fmla="*/ 43 h 43"/>
              <a:gd name="T10" fmla="*/ 169 w 169"/>
              <a:gd name="T11" fmla="*/ 43 h 43"/>
              <a:gd name="T12" fmla="*/ 169 w 169"/>
              <a:gd name="T13" fmla="*/ 0 h 43"/>
              <a:gd name="T14" fmla="*/ 110 w 169"/>
              <a:gd name="T15" fmla="*/ 0 h 43"/>
              <a:gd name="T16" fmla="*/ 110 w 169"/>
              <a:gd name="T17" fmla="*/ 2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" h="43">
                <a:moveTo>
                  <a:pt x="110" y="23"/>
                </a:moveTo>
                <a:lnTo>
                  <a:pt x="59" y="23"/>
                </a:lnTo>
                <a:lnTo>
                  <a:pt x="59" y="0"/>
                </a:lnTo>
                <a:lnTo>
                  <a:pt x="0" y="0"/>
                </a:lnTo>
                <a:lnTo>
                  <a:pt x="0" y="43"/>
                </a:lnTo>
                <a:lnTo>
                  <a:pt x="169" y="43"/>
                </a:lnTo>
                <a:lnTo>
                  <a:pt x="169" y="0"/>
                </a:lnTo>
                <a:lnTo>
                  <a:pt x="110" y="0"/>
                </a:lnTo>
                <a:lnTo>
                  <a:pt x="11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7" name="Rectangle 71"/>
          <p:cNvSpPr/>
          <p:nvPr/>
        </p:nvSpPr>
        <p:spPr bwMode="auto">
          <a:xfrm>
            <a:off x="4549314" y="3239415"/>
            <a:ext cx="41128" cy="160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8" name="Freeform: Shape 72"/>
          <p:cNvSpPr/>
          <p:nvPr/>
        </p:nvSpPr>
        <p:spPr bwMode="auto">
          <a:xfrm>
            <a:off x="4460632" y="3108462"/>
            <a:ext cx="217208" cy="117590"/>
          </a:xfrm>
          <a:custGeom>
            <a:avLst/>
            <a:gdLst>
              <a:gd name="T0" fmla="*/ 126 w 169"/>
              <a:gd name="T1" fmla="*/ 0 h 88"/>
              <a:gd name="T2" fmla="*/ 85 w 169"/>
              <a:gd name="T3" fmla="*/ 0 h 88"/>
              <a:gd name="T4" fmla="*/ 85 w 169"/>
              <a:gd name="T5" fmla="*/ 15 h 88"/>
              <a:gd name="T6" fmla="*/ 112 w 169"/>
              <a:gd name="T7" fmla="*/ 15 h 88"/>
              <a:gd name="T8" fmla="*/ 112 w 169"/>
              <a:gd name="T9" fmla="*/ 32 h 88"/>
              <a:gd name="T10" fmla="*/ 85 w 169"/>
              <a:gd name="T11" fmla="*/ 32 h 88"/>
              <a:gd name="T12" fmla="*/ 85 w 169"/>
              <a:gd name="T13" fmla="*/ 88 h 88"/>
              <a:gd name="T14" fmla="*/ 110 w 169"/>
              <a:gd name="T15" fmla="*/ 88 h 88"/>
              <a:gd name="T16" fmla="*/ 169 w 169"/>
              <a:gd name="T17" fmla="*/ 88 h 88"/>
              <a:gd name="T18" fmla="*/ 169 w 169"/>
              <a:gd name="T19" fmla="*/ 32 h 88"/>
              <a:gd name="T20" fmla="*/ 126 w 169"/>
              <a:gd name="T21" fmla="*/ 32 h 88"/>
              <a:gd name="T22" fmla="*/ 126 w 169"/>
              <a:gd name="T23" fmla="*/ 0 h 88"/>
              <a:gd name="T24" fmla="*/ 85 w 169"/>
              <a:gd name="T25" fmla="*/ 0 h 88"/>
              <a:gd name="T26" fmla="*/ 43 w 169"/>
              <a:gd name="T27" fmla="*/ 0 h 88"/>
              <a:gd name="T28" fmla="*/ 43 w 169"/>
              <a:gd name="T29" fmla="*/ 32 h 88"/>
              <a:gd name="T30" fmla="*/ 0 w 169"/>
              <a:gd name="T31" fmla="*/ 32 h 88"/>
              <a:gd name="T32" fmla="*/ 0 w 169"/>
              <a:gd name="T33" fmla="*/ 88 h 88"/>
              <a:gd name="T34" fmla="*/ 59 w 169"/>
              <a:gd name="T35" fmla="*/ 88 h 88"/>
              <a:gd name="T36" fmla="*/ 85 w 169"/>
              <a:gd name="T37" fmla="*/ 88 h 88"/>
              <a:gd name="T38" fmla="*/ 85 w 169"/>
              <a:gd name="T39" fmla="*/ 32 h 88"/>
              <a:gd name="T40" fmla="*/ 58 w 169"/>
              <a:gd name="T41" fmla="*/ 32 h 88"/>
              <a:gd name="T42" fmla="*/ 58 w 169"/>
              <a:gd name="T43" fmla="*/ 32 h 88"/>
              <a:gd name="T44" fmla="*/ 58 w 169"/>
              <a:gd name="T45" fmla="*/ 15 h 88"/>
              <a:gd name="T46" fmla="*/ 85 w 169"/>
              <a:gd name="T47" fmla="*/ 15 h 88"/>
              <a:gd name="T48" fmla="*/ 85 w 169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9" h="88">
                <a:moveTo>
                  <a:pt x="126" y="0"/>
                </a:moveTo>
                <a:lnTo>
                  <a:pt x="85" y="0"/>
                </a:lnTo>
                <a:lnTo>
                  <a:pt x="85" y="15"/>
                </a:lnTo>
                <a:lnTo>
                  <a:pt x="112" y="15"/>
                </a:lnTo>
                <a:lnTo>
                  <a:pt x="112" y="32"/>
                </a:lnTo>
                <a:lnTo>
                  <a:pt x="85" y="32"/>
                </a:lnTo>
                <a:lnTo>
                  <a:pt x="85" y="88"/>
                </a:lnTo>
                <a:lnTo>
                  <a:pt x="110" y="88"/>
                </a:lnTo>
                <a:lnTo>
                  <a:pt x="169" y="88"/>
                </a:lnTo>
                <a:lnTo>
                  <a:pt x="169" y="32"/>
                </a:lnTo>
                <a:lnTo>
                  <a:pt x="126" y="32"/>
                </a:lnTo>
                <a:lnTo>
                  <a:pt x="126" y="0"/>
                </a:lnTo>
                <a:close/>
                <a:moveTo>
                  <a:pt x="85" y="0"/>
                </a:moveTo>
                <a:lnTo>
                  <a:pt x="43" y="0"/>
                </a:lnTo>
                <a:lnTo>
                  <a:pt x="43" y="32"/>
                </a:lnTo>
                <a:lnTo>
                  <a:pt x="0" y="32"/>
                </a:lnTo>
                <a:lnTo>
                  <a:pt x="0" y="88"/>
                </a:lnTo>
                <a:lnTo>
                  <a:pt x="59" y="88"/>
                </a:lnTo>
                <a:lnTo>
                  <a:pt x="85" y="88"/>
                </a:lnTo>
                <a:lnTo>
                  <a:pt x="85" y="32"/>
                </a:lnTo>
                <a:lnTo>
                  <a:pt x="58" y="32"/>
                </a:lnTo>
                <a:lnTo>
                  <a:pt x="58" y="32"/>
                </a:lnTo>
                <a:lnTo>
                  <a:pt x="58" y="15"/>
                </a:lnTo>
                <a:lnTo>
                  <a:pt x="85" y="15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9" name="Rectangle 73"/>
          <p:cNvSpPr/>
          <p:nvPr/>
        </p:nvSpPr>
        <p:spPr bwMode="auto">
          <a:xfrm>
            <a:off x="5371874" y="3165920"/>
            <a:ext cx="221063" cy="240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0" name="Freeform: Shape 74"/>
          <p:cNvSpPr/>
          <p:nvPr/>
        </p:nvSpPr>
        <p:spPr bwMode="auto">
          <a:xfrm>
            <a:off x="5371874" y="3219372"/>
            <a:ext cx="221063" cy="93539"/>
          </a:xfrm>
          <a:custGeom>
            <a:avLst/>
            <a:gdLst>
              <a:gd name="T0" fmla="*/ 146 w 172"/>
              <a:gd name="T1" fmla="*/ 70 h 70"/>
              <a:gd name="T2" fmla="*/ 172 w 172"/>
              <a:gd name="T3" fmla="*/ 70 h 70"/>
              <a:gd name="T4" fmla="*/ 172 w 172"/>
              <a:gd name="T5" fmla="*/ 0 h 70"/>
              <a:gd name="T6" fmla="*/ 146 w 172"/>
              <a:gd name="T7" fmla="*/ 0 h 70"/>
              <a:gd name="T8" fmla="*/ 146 w 172"/>
              <a:gd name="T9" fmla="*/ 33 h 70"/>
              <a:gd name="T10" fmla="*/ 146 w 172"/>
              <a:gd name="T11" fmla="*/ 33 h 70"/>
              <a:gd name="T12" fmla="*/ 160 w 172"/>
              <a:gd name="T13" fmla="*/ 47 h 70"/>
              <a:gd name="T14" fmla="*/ 146 w 172"/>
              <a:gd name="T15" fmla="*/ 59 h 70"/>
              <a:gd name="T16" fmla="*/ 146 w 172"/>
              <a:gd name="T17" fmla="*/ 70 h 70"/>
              <a:gd name="T18" fmla="*/ 0 w 172"/>
              <a:gd name="T19" fmla="*/ 70 h 70"/>
              <a:gd name="T20" fmla="*/ 146 w 172"/>
              <a:gd name="T21" fmla="*/ 70 h 70"/>
              <a:gd name="T22" fmla="*/ 146 w 172"/>
              <a:gd name="T23" fmla="*/ 59 h 70"/>
              <a:gd name="T24" fmla="*/ 134 w 172"/>
              <a:gd name="T25" fmla="*/ 47 h 70"/>
              <a:gd name="T26" fmla="*/ 146 w 172"/>
              <a:gd name="T27" fmla="*/ 33 h 70"/>
              <a:gd name="T28" fmla="*/ 146 w 172"/>
              <a:gd name="T29" fmla="*/ 0 h 70"/>
              <a:gd name="T30" fmla="*/ 0 w 172"/>
              <a:gd name="T31" fmla="*/ 0 h 70"/>
              <a:gd name="T32" fmla="*/ 0 w 172"/>
              <a:gd name="T33" fmla="*/ 70 h 70"/>
              <a:gd name="T34" fmla="*/ 0 w 172"/>
              <a:gd name="T35" fmla="*/ 70 h 70"/>
              <a:gd name="T36" fmla="*/ 146 w 172"/>
              <a:gd name="T37" fmla="*/ 33 h 70"/>
              <a:gd name="T38" fmla="*/ 146 w 172"/>
              <a:gd name="T39" fmla="*/ 3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2" h="70">
                <a:moveTo>
                  <a:pt x="146" y="70"/>
                </a:moveTo>
                <a:lnTo>
                  <a:pt x="172" y="70"/>
                </a:lnTo>
                <a:lnTo>
                  <a:pt x="172" y="0"/>
                </a:lnTo>
                <a:lnTo>
                  <a:pt x="146" y="0"/>
                </a:lnTo>
                <a:lnTo>
                  <a:pt x="146" y="33"/>
                </a:lnTo>
                <a:lnTo>
                  <a:pt x="146" y="33"/>
                </a:lnTo>
                <a:lnTo>
                  <a:pt x="160" y="47"/>
                </a:lnTo>
                <a:lnTo>
                  <a:pt x="146" y="59"/>
                </a:lnTo>
                <a:lnTo>
                  <a:pt x="146" y="70"/>
                </a:lnTo>
                <a:close/>
                <a:moveTo>
                  <a:pt x="0" y="70"/>
                </a:moveTo>
                <a:lnTo>
                  <a:pt x="146" y="70"/>
                </a:lnTo>
                <a:lnTo>
                  <a:pt x="146" y="59"/>
                </a:lnTo>
                <a:lnTo>
                  <a:pt x="134" y="47"/>
                </a:lnTo>
                <a:lnTo>
                  <a:pt x="146" y="33"/>
                </a:lnTo>
                <a:lnTo>
                  <a:pt x="146" y="0"/>
                </a:lnTo>
                <a:lnTo>
                  <a:pt x="0" y="0"/>
                </a:lnTo>
                <a:lnTo>
                  <a:pt x="0" y="70"/>
                </a:lnTo>
                <a:lnTo>
                  <a:pt x="0" y="70"/>
                </a:lnTo>
                <a:close/>
                <a:moveTo>
                  <a:pt x="146" y="33"/>
                </a:moveTo>
                <a:lnTo>
                  <a:pt x="146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1" name="Freeform: Shape 75"/>
          <p:cNvSpPr/>
          <p:nvPr/>
        </p:nvSpPr>
        <p:spPr bwMode="auto">
          <a:xfrm>
            <a:off x="5371874" y="3219372"/>
            <a:ext cx="221063" cy="93539"/>
          </a:xfrm>
          <a:custGeom>
            <a:avLst/>
            <a:gdLst>
              <a:gd name="T0" fmla="*/ 146 w 172"/>
              <a:gd name="T1" fmla="*/ 70 h 70"/>
              <a:gd name="T2" fmla="*/ 172 w 172"/>
              <a:gd name="T3" fmla="*/ 70 h 70"/>
              <a:gd name="T4" fmla="*/ 172 w 172"/>
              <a:gd name="T5" fmla="*/ 0 h 70"/>
              <a:gd name="T6" fmla="*/ 146 w 172"/>
              <a:gd name="T7" fmla="*/ 0 h 70"/>
              <a:gd name="T8" fmla="*/ 146 w 172"/>
              <a:gd name="T9" fmla="*/ 33 h 70"/>
              <a:gd name="T10" fmla="*/ 146 w 172"/>
              <a:gd name="T11" fmla="*/ 33 h 70"/>
              <a:gd name="T12" fmla="*/ 160 w 172"/>
              <a:gd name="T13" fmla="*/ 47 h 70"/>
              <a:gd name="T14" fmla="*/ 146 w 172"/>
              <a:gd name="T15" fmla="*/ 59 h 70"/>
              <a:gd name="T16" fmla="*/ 146 w 172"/>
              <a:gd name="T17" fmla="*/ 70 h 70"/>
              <a:gd name="T18" fmla="*/ 0 w 172"/>
              <a:gd name="T19" fmla="*/ 70 h 70"/>
              <a:gd name="T20" fmla="*/ 146 w 172"/>
              <a:gd name="T21" fmla="*/ 70 h 70"/>
              <a:gd name="T22" fmla="*/ 146 w 172"/>
              <a:gd name="T23" fmla="*/ 59 h 70"/>
              <a:gd name="T24" fmla="*/ 134 w 172"/>
              <a:gd name="T25" fmla="*/ 47 h 70"/>
              <a:gd name="T26" fmla="*/ 146 w 172"/>
              <a:gd name="T27" fmla="*/ 33 h 70"/>
              <a:gd name="T28" fmla="*/ 146 w 172"/>
              <a:gd name="T29" fmla="*/ 0 h 70"/>
              <a:gd name="T30" fmla="*/ 0 w 172"/>
              <a:gd name="T31" fmla="*/ 0 h 70"/>
              <a:gd name="T32" fmla="*/ 0 w 172"/>
              <a:gd name="T33" fmla="*/ 70 h 70"/>
              <a:gd name="T34" fmla="*/ 0 w 172"/>
              <a:gd name="T35" fmla="*/ 70 h 70"/>
              <a:gd name="T36" fmla="*/ 146 w 172"/>
              <a:gd name="T37" fmla="*/ 33 h 70"/>
              <a:gd name="T38" fmla="*/ 146 w 172"/>
              <a:gd name="T39" fmla="*/ 3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2" h="70">
                <a:moveTo>
                  <a:pt x="146" y="70"/>
                </a:moveTo>
                <a:lnTo>
                  <a:pt x="172" y="70"/>
                </a:lnTo>
                <a:lnTo>
                  <a:pt x="172" y="0"/>
                </a:lnTo>
                <a:lnTo>
                  <a:pt x="146" y="0"/>
                </a:lnTo>
                <a:lnTo>
                  <a:pt x="146" y="33"/>
                </a:lnTo>
                <a:lnTo>
                  <a:pt x="146" y="33"/>
                </a:lnTo>
                <a:lnTo>
                  <a:pt x="160" y="47"/>
                </a:lnTo>
                <a:lnTo>
                  <a:pt x="146" y="59"/>
                </a:lnTo>
                <a:lnTo>
                  <a:pt x="146" y="70"/>
                </a:lnTo>
                <a:moveTo>
                  <a:pt x="0" y="70"/>
                </a:moveTo>
                <a:lnTo>
                  <a:pt x="146" y="70"/>
                </a:lnTo>
                <a:lnTo>
                  <a:pt x="146" y="59"/>
                </a:lnTo>
                <a:lnTo>
                  <a:pt x="134" y="47"/>
                </a:lnTo>
                <a:lnTo>
                  <a:pt x="146" y="33"/>
                </a:lnTo>
                <a:lnTo>
                  <a:pt x="146" y="0"/>
                </a:lnTo>
                <a:lnTo>
                  <a:pt x="0" y="0"/>
                </a:lnTo>
                <a:lnTo>
                  <a:pt x="0" y="70"/>
                </a:lnTo>
                <a:lnTo>
                  <a:pt x="0" y="70"/>
                </a:lnTo>
                <a:moveTo>
                  <a:pt x="146" y="33"/>
                </a:moveTo>
                <a:lnTo>
                  <a:pt x="146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2" name="Freeform: Shape 76"/>
          <p:cNvSpPr/>
          <p:nvPr/>
        </p:nvSpPr>
        <p:spPr bwMode="auto">
          <a:xfrm>
            <a:off x="6501609" y="3046994"/>
            <a:ext cx="291752" cy="272597"/>
          </a:xfrm>
          <a:custGeom>
            <a:avLst/>
            <a:gdLst>
              <a:gd name="T0" fmla="*/ 166 w 169"/>
              <a:gd name="T1" fmla="*/ 43 h 152"/>
              <a:gd name="T2" fmla="*/ 127 w 169"/>
              <a:gd name="T3" fmla="*/ 39 h 152"/>
              <a:gd name="T4" fmla="*/ 104 w 169"/>
              <a:gd name="T5" fmla="*/ 48 h 152"/>
              <a:gd name="T6" fmla="*/ 58 w 169"/>
              <a:gd name="T7" fmla="*/ 0 h 152"/>
              <a:gd name="T8" fmla="*/ 42 w 169"/>
              <a:gd name="T9" fmla="*/ 6 h 152"/>
              <a:gd name="T10" fmla="*/ 75 w 169"/>
              <a:gd name="T11" fmla="*/ 59 h 152"/>
              <a:gd name="T12" fmla="*/ 43 w 169"/>
              <a:gd name="T13" fmla="*/ 71 h 152"/>
              <a:gd name="T14" fmla="*/ 16 w 169"/>
              <a:gd name="T15" fmla="*/ 54 h 152"/>
              <a:gd name="T16" fmla="*/ 0 w 169"/>
              <a:gd name="T17" fmla="*/ 60 h 152"/>
              <a:gd name="T18" fmla="*/ 30 w 169"/>
              <a:gd name="T19" fmla="*/ 95 h 152"/>
              <a:gd name="T20" fmla="*/ 31 w 169"/>
              <a:gd name="T21" fmla="*/ 140 h 152"/>
              <a:gd name="T22" fmla="*/ 47 w 169"/>
              <a:gd name="T23" fmla="*/ 134 h 152"/>
              <a:gd name="T24" fmla="*/ 55 w 169"/>
              <a:gd name="T25" fmla="*/ 104 h 152"/>
              <a:gd name="T26" fmla="*/ 87 w 169"/>
              <a:gd name="T27" fmla="*/ 92 h 152"/>
              <a:gd name="T28" fmla="*/ 98 w 169"/>
              <a:gd name="T29" fmla="*/ 152 h 152"/>
              <a:gd name="T30" fmla="*/ 114 w 169"/>
              <a:gd name="T31" fmla="*/ 146 h 152"/>
              <a:gd name="T32" fmla="*/ 117 w 169"/>
              <a:gd name="T33" fmla="*/ 81 h 152"/>
              <a:gd name="T34" fmla="*/ 139 w 169"/>
              <a:gd name="T35" fmla="*/ 72 h 152"/>
              <a:gd name="T36" fmla="*/ 166 w 169"/>
              <a:gd name="T37" fmla="*/ 4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9" h="152">
                <a:moveTo>
                  <a:pt x="166" y="43"/>
                </a:moveTo>
                <a:cubicBezTo>
                  <a:pt x="162" y="34"/>
                  <a:pt x="136" y="36"/>
                  <a:pt x="127" y="3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58" y="0"/>
                  <a:pt x="58" y="0"/>
                  <a:pt x="58" y="0"/>
                </a:cubicBezTo>
                <a:cubicBezTo>
                  <a:pt x="42" y="6"/>
                  <a:pt x="42" y="6"/>
                  <a:pt x="42" y="6"/>
                </a:cubicBezTo>
                <a:cubicBezTo>
                  <a:pt x="75" y="59"/>
                  <a:pt x="75" y="59"/>
                  <a:pt x="75" y="59"/>
                </a:cubicBezTo>
                <a:cubicBezTo>
                  <a:pt x="43" y="71"/>
                  <a:pt x="43" y="71"/>
                  <a:pt x="43" y="71"/>
                </a:cubicBezTo>
                <a:cubicBezTo>
                  <a:pt x="16" y="54"/>
                  <a:pt x="16" y="54"/>
                  <a:pt x="16" y="54"/>
                </a:cubicBezTo>
                <a:cubicBezTo>
                  <a:pt x="0" y="60"/>
                  <a:pt x="0" y="60"/>
                  <a:pt x="0" y="60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140"/>
                  <a:pt x="31" y="140"/>
                  <a:pt x="31" y="140"/>
                </a:cubicBezTo>
                <a:cubicBezTo>
                  <a:pt x="47" y="134"/>
                  <a:pt x="47" y="134"/>
                  <a:pt x="47" y="13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87" y="92"/>
                  <a:pt x="87" y="92"/>
                  <a:pt x="87" y="92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114" y="146"/>
                  <a:pt x="114" y="146"/>
                  <a:pt x="114" y="146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8" y="68"/>
                  <a:pt x="169" y="52"/>
                  <a:pt x="166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3" name="Freeform: Shape 77"/>
          <p:cNvSpPr/>
          <p:nvPr/>
        </p:nvSpPr>
        <p:spPr bwMode="auto">
          <a:xfrm>
            <a:off x="5136673" y="2504474"/>
            <a:ext cx="152945" cy="315356"/>
          </a:xfrm>
          <a:custGeom>
            <a:avLst/>
            <a:gdLst>
              <a:gd name="T0" fmla="*/ 18 w 88"/>
              <a:gd name="T1" fmla="*/ 0 h 176"/>
              <a:gd name="T2" fmla="*/ 70 w 88"/>
              <a:gd name="T3" fmla="*/ 0 h 176"/>
              <a:gd name="T4" fmla="*/ 88 w 88"/>
              <a:gd name="T5" fmla="*/ 18 h 176"/>
              <a:gd name="T6" fmla="*/ 88 w 88"/>
              <a:gd name="T7" fmla="*/ 158 h 176"/>
              <a:gd name="T8" fmla="*/ 70 w 88"/>
              <a:gd name="T9" fmla="*/ 176 h 176"/>
              <a:gd name="T10" fmla="*/ 18 w 88"/>
              <a:gd name="T11" fmla="*/ 176 h 176"/>
              <a:gd name="T12" fmla="*/ 0 w 88"/>
              <a:gd name="T13" fmla="*/ 158 h 176"/>
              <a:gd name="T14" fmla="*/ 0 w 88"/>
              <a:gd name="T15" fmla="*/ 18 h 176"/>
              <a:gd name="T16" fmla="*/ 18 w 88"/>
              <a:gd name="T1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176">
                <a:moveTo>
                  <a:pt x="18" y="0"/>
                </a:moveTo>
                <a:cubicBezTo>
                  <a:pt x="70" y="0"/>
                  <a:pt x="70" y="0"/>
                  <a:pt x="70" y="0"/>
                </a:cubicBezTo>
                <a:cubicBezTo>
                  <a:pt x="80" y="0"/>
                  <a:pt x="88" y="8"/>
                  <a:pt x="88" y="1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68"/>
                  <a:pt x="80" y="176"/>
                  <a:pt x="70" y="176"/>
                </a:cubicBezTo>
                <a:cubicBezTo>
                  <a:pt x="18" y="176"/>
                  <a:pt x="18" y="176"/>
                  <a:pt x="18" y="176"/>
                </a:cubicBezTo>
                <a:cubicBezTo>
                  <a:pt x="8" y="176"/>
                  <a:pt x="0" y="168"/>
                  <a:pt x="0" y="15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4" name="Rectangle 78"/>
          <p:cNvSpPr/>
          <p:nvPr/>
        </p:nvSpPr>
        <p:spPr bwMode="auto">
          <a:xfrm>
            <a:off x="5154666" y="2537881"/>
            <a:ext cx="118244" cy="23651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5" name="Freeform: Shape 79"/>
          <p:cNvSpPr/>
          <p:nvPr/>
        </p:nvSpPr>
        <p:spPr bwMode="auto">
          <a:xfrm>
            <a:off x="5181657" y="2516501"/>
            <a:ext cx="64263" cy="5345"/>
          </a:xfrm>
          <a:custGeom>
            <a:avLst/>
            <a:gdLst>
              <a:gd name="T0" fmla="*/ 1 w 37"/>
              <a:gd name="T1" fmla="*/ 3 h 3"/>
              <a:gd name="T2" fmla="*/ 35 w 37"/>
              <a:gd name="T3" fmla="*/ 3 h 3"/>
              <a:gd name="T4" fmla="*/ 37 w 37"/>
              <a:gd name="T5" fmla="*/ 1 h 3"/>
              <a:gd name="T6" fmla="*/ 37 w 37"/>
              <a:gd name="T7" fmla="*/ 1 h 3"/>
              <a:gd name="T8" fmla="*/ 35 w 37"/>
              <a:gd name="T9" fmla="*/ 0 h 3"/>
              <a:gd name="T10" fmla="*/ 1 w 37"/>
              <a:gd name="T11" fmla="*/ 0 h 3"/>
              <a:gd name="T12" fmla="*/ 0 w 37"/>
              <a:gd name="T13" fmla="*/ 1 h 3"/>
              <a:gd name="T14" fmla="*/ 0 w 37"/>
              <a:gd name="T15" fmla="*/ 1 h 3"/>
              <a:gd name="T16" fmla="*/ 1 w 37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">
                <a:moveTo>
                  <a:pt x="1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7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6" y="0"/>
                  <a:pt x="35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lose/>
              </a:path>
            </a:pathLst>
          </a:custGeom>
          <a:solidFill>
            <a:srgbClr val="E5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6" name="Freeform: Shape 80"/>
          <p:cNvSpPr/>
          <p:nvPr/>
        </p:nvSpPr>
        <p:spPr bwMode="auto">
          <a:xfrm>
            <a:off x="5159808" y="2793106"/>
            <a:ext cx="106676" cy="8018"/>
          </a:xfrm>
          <a:custGeom>
            <a:avLst/>
            <a:gdLst>
              <a:gd name="T0" fmla="*/ 3 w 62"/>
              <a:gd name="T1" fmla="*/ 5 h 5"/>
              <a:gd name="T2" fmla="*/ 60 w 62"/>
              <a:gd name="T3" fmla="*/ 5 h 5"/>
              <a:gd name="T4" fmla="*/ 62 w 62"/>
              <a:gd name="T5" fmla="*/ 3 h 5"/>
              <a:gd name="T6" fmla="*/ 62 w 62"/>
              <a:gd name="T7" fmla="*/ 3 h 5"/>
              <a:gd name="T8" fmla="*/ 60 w 62"/>
              <a:gd name="T9" fmla="*/ 0 h 5"/>
              <a:gd name="T10" fmla="*/ 3 w 62"/>
              <a:gd name="T11" fmla="*/ 0 h 5"/>
              <a:gd name="T12" fmla="*/ 0 w 62"/>
              <a:gd name="T13" fmla="*/ 3 h 5"/>
              <a:gd name="T14" fmla="*/ 0 w 62"/>
              <a:gd name="T15" fmla="*/ 3 h 5"/>
              <a:gd name="T16" fmla="*/ 3 w 62"/>
              <a:gd name="T1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5">
                <a:moveTo>
                  <a:pt x="3" y="5"/>
                </a:moveTo>
                <a:cubicBezTo>
                  <a:pt x="60" y="5"/>
                  <a:pt x="60" y="5"/>
                  <a:pt x="60" y="5"/>
                </a:cubicBezTo>
                <a:cubicBezTo>
                  <a:pt x="61" y="5"/>
                  <a:pt x="62" y="4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1"/>
                  <a:pt x="61" y="0"/>
                  <a:pt x="60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7" name="Oval 81"/>
          <p:cNvSpPr/>
          <p:nvPr/>
        </p:nvSpPr>
        <p:spPr bwMode="auto">
          <a:xfrm>
            <a:off x="5195796" y="2779744"/>
            <a:ext cx="34701" cy="3607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8" name="Oval 82"/>
          <p:cNvSpPr/>
          <p:nvPr/>
        </p:nvSpPr>
        <p:spPr bwMode="auto">
          <a:xfrm>
            <a:off x="5200936" y="2785089"/>
            <a:ext cx="24420" cy="25389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9" name="Freeform: Shape 83"/>
          <p:cNvSpPr/>
          <p:nvPr/>
        </p:nvSpPr>
        <p:spPr bwMode="auto">
          <a:xfrm>
            <a:off x="4677840" y="1925875"/>
            <a:ext cx="39843" cy="82848"/>
          </a:xfrm>
          <a:custGeom>
            <a:avLst/>
            <a:gdLst>
              <a:gd name="T0" fmla="*/ 0 w 31"/>
              <a:gd name="T1" fmla="*/ 62 h 62"/>
              <a:gd name="T2" fmla="*/ 31 w 31"/>
              <a:gd name="T3" fmla="*/ 25 h 62"/>
              <a:gd name="T4" fmla="*/ 0 w 31"/>
              <a:gd name="T5" fmla="*/ 0 h 62"/>
              <a:gd name="T6" fmla="*/ 0 w 31"/>
              <a:gd name="T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2">
                <a:moveTo>
                  <a:pt x="0" y="62"/>
                </a:moveTo>
                <a:lnTo>
                  <a:pt x="31" y="25"/>
                </a:ln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0" name="Freeform: Shape 84"/>
          <p:cNvSpPr/>
          <p:nvPr/>
        </p:nvSpPr>
        <p:spPr bwMode="auto">
          <a:xfrm>
            <a:off x="4775518" y="1925875"/>
            <a:ext cx="38557" cy="82848"/>
          </a:xfrm>
          <a:custGeom>
            <a:avLst/>
            <a:gdLst>
              <a:gd name="T0" fmla="*/ 30 w 30"/>
              <a:gd name="T1" fmla="*/ 62 h 62"/>
              <a:gd name="T2" fmla="*/ 30 w 30"/>
              <a:gd name="T3" fmla="*/ 0 h 62"/>
              <a:gd name="T4" fmla="*/ 0 w 30"/>
              <a:gd name="T5" fmla="*/ 25 h 62"/>
              <a:gd name="T6" fmla="*/ 30 w 30"/>
              <a:gd name="T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62">
                <a:moveTo>
                  <a:pt x="30" y="62"/>
                </a:moveTo>
                <a:lnTo>
                  <a:pt x="30" y="0"/>
                </a:lnTo>
                <a:lnTo>
                  <a:pt x="0" y="25"/>
                </a:lnTo>
                <a:lnTo>
                  <a:pt x="30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1" name="Rectangle 85"/>
          <p:cNvSpPr/>
          <p:nvPr/>
        </p:nvSpPr>
        <p:spPr bwMode="auto">
          <a:xfrm>
            <a:off x="4814076" y="2012732"/>
            <a:ext cx="1285" cy="1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2" name="Rectangle 86"/>
          <p:cNvSpPr/>
          <p:nvPr/>
        </p:nvSpPr>
        <p:spPr bwMode="auto">
          <a:xfrm>
            <a:off x="4677840" y="2012732"/>
            <a:ext cx="1285" cy="1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3" name="Freeform: Shape 87"/>
          <p:cNvSpPr/>
          <p:nvPr/>
        </p:nvSpPr>
        <p:spPr bwMode="auto">
          <a:xfrm>
            <a:off x="4680409" y="1961955"/>
            <a:ext cx="132381" cy="50778"/>
          </a:xfrm>
          <a:custGeom>
            <a:avLst/>
            <a:gdLst>
              <a:gd name="T0" fmla="*/ 103 w 103"/>
              <a:gd name="T1" fmla="*/ 38 h 38"/>
              <a:gd name="T2" fmla="*/ 103 w 103"/>
              <a:gd name="T3" fmla="*/ 38 h 38"/>
              <a:gd name="T4" fmla="*/ 71 w 103"/>
              <a:gd name="T5" fmla="*/ 0 h 38"/>
              <a:gd name="T6" fmla="*/ 52 w 103"/>
              <a:gd name="T7" fmla="*/ 15 h 38"/>
              <a:gd name="T8" fmla="*/ 32 w 103"/>
              <a:gd name="T9" fmla="*/ 0 h 38"/>
              <a:gd name="T10" fmla="*/ 1 w 103"/>
              <a:gd name="T11" fmla="*/ 38 h 38"/>
              <a:gd name="T12" fmla="*/ 0 w 103"/>
              <a:gd name="T13" fmla="*/ 38 h 38"/>
              <a:gd name="T14" fmla="*/ 103 w 103"/>
              <a:gd name="T15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38">
                <a:moveTo>
                  <a:pt x="103" y="38"/>
                </a:moveTo>
                <a:lnTo>
                  <a:pt x="103" y="38"/>
                </a:lnTo>
                <a:lnTo>
                  <a:pt x="71" y="0"/>
                </a:lnTo>
                <a:lnTo>
                  <a:pt x="52" y="15"/>
                </a:lnTo>
                <a:lnTo>
                  <a:pt x="32" y="0"/>
                </a:lnTo>
                <a:lnTo>
                  <a:pt x="1" y="38"/>
                </a:lnTo>
                <a:lnTo>
                  <a:pt x="0" y="38"/>
                </a:lnTo>
                <a:lnTo>
                  <a:pt x="103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7" name="Freeform: Shape 91"/>
          <p:cNvSpPr/>
          <p:nvPr/>
        </p:nvSpPr>
        <p:spPr bwMode="auto">
          <a:xfrm>
            <a:off x="4072486" y="3719131"/>
            <a:ext cx="114387" cy="249880"/>
          </a:xfrm>
          <a:custGeom>
            <a:avLst/>
            <a:gdLst>
              <a:gd name="T0" fmla="*/ 33 w 66"/>
              <a:gd name="T1" fmla="*/ 119 h 139"/>
              <a:gd name="T2" fmla="*/ 65 w 66"/>
              <a:gd name="T3" fmla="*/ 135 h 139"/>
              <a:gd name="T4" fmla="*/ 66 w 66"/>
              <a:gd name="T5" fmla="*/ 134 h 139"/>
              <a:gd name="T6" fmla="*/ 66 w 66"/>
              <a:gd name="T7" fmla="*/ 30 h 139"/>
              <a:gd name="T8" fmla="*/ 65 w 66"/>
              <a:gd name="T9" fmla="*/ 14 h 139"/>
              <a:gd name="T10" fmla="*/ 33 w 66"/>
              <a:gd name="T11" fmla="*/ 0 h 139"/>
              <a:gd name="T12" fmla="*/ 33 w 66"/>
              <a:gd name="T13" fmla="*/ 18 h 139"/>
              <a:gd name="T14" fmla="*/ 56 w 66"/>
              <a:gd name="T15" fmla="*/ 23 h 139"/>
              <a:gd name="T16" fmla="*/ 57 w 66"/>
              <a:gd name="T17" fmla="*/ 25 h 139"/>
              <a:gd name="T18" fmla="*/ 55 w 66"/>
              <a:gd name="T19" fmla="*/ 26 h 139"/>
              <a:gd name="T20" fmla="*/ 54 w 66"/>
              <a:gd name="T21" fmla="*/ 26 h 139"/>
              <a:gd name="T22" fmla="*/ 50 w 66"/>
              <a:gd name="T23" fmla="*/ 24 h 139"/>
              <a:gd name="T24" fmla="*/ 33 w 66"/>
              <a:gd name="T25" fmla="*/ 22 h 139"/>
              <a:gd name="T26" fmla="*/ 33 w 66"/>
              <a:gd name="T27" fmla="*/ 37 h 139"/>
              <a:gd name="T28" fmla="*/ 56 w 66"/>
              <a:gd name="T29" fmla="*/ 41 h 139"/>
              <a:gd name="T30" fmla="*/ 57 w 66"/>
              <a:gd name="T31" fmla="*/ 44 h 139"/>
              <a:gd name="T32" fmla="*/ 55 w 66"/>
              <a:gd name="T33" fmla="*/ 45 h 139"/>
              <a:gd name="T34" fmla="*/ 54 w 66"/>
              <a:gd name="T35" fmla="*/ 45 h 139"/>
              <a:gd name="T36" fmla="*/ 50 w 66"/>
              <a:gd name="T37" fmla="*/ 43 h 139"/>
              <a:gd name="T38" fmla="*/ 33 w 66"/>
              <a:gd name="T39" fmla="*/ 41 h 139"/>
              <a:gd name="T40" fmla="*/ 33 w 66"/>
              <a:gd name="T41" fmla="*/ 56 h 139"/>
              <a:gd name="T42" fmla="*/ 56 w 66"/>
              <a:gd name="T43" fmla="*/ 60 h 139"/>
              <a:gd name="T44" fmla="*/ 57 w 66"/>
              <a:gd name="T45" fmla="*/ 62 h 139"/>
              <a:gd name="T46" fmla="*/ 55 w 66"/>
              <a:gd name="T47" fmla="*/ 64 h 139"/>
              <a:gd name="T48" fmla="*/ 54 w 66"/>
              <a:gd name="T49" fmla="*/ 63 h 139"/>
              <a:gd name="T50" fmla="*/ 50 w 66"/>
              <a:gd name="T51" fmla="*/ 62 h 139"/>
              <a:gd name="T52" fmla="*/ 33 w 66"/>
              <a:gd name="T53" fmla="*/ 60 h 139"/>
              <a:gd name="T54" fmla="*/ 33 w 66"/>
              <a:gd name="T55" fmla="*/ 119 h 139"/>
              <a:gd name="T56" fmla="*/ 1 w 66"/>
              <a:gd name="T57" fmla="*/ 135 h 139"/>
              <a:gd name="T58" fmla="*/ 33 w 66"/>
              <a:gd name="T59" fmla="*/ 119 h 139"/>
              <a:gd name="T60" fmla="*/ 33 w 66"/>
              <a:gd name="T61" fmla="*/ 60 h 139"/>
              <a:gd name="T62" fmla="*/ 17 w 66"/>
              <a:gd name="T63" fmla="*/ 62 h 139"/>
              <a:gd name="T64" fmla="*/ 12 w 66"/>
              <a:gd name="T65" fmla="*/ 63 h 139"/>
              <a:gd name="T66" fmla="*/ 10 w 66"/>
              <a:gd name="T67" fmla="*/ 62 h 139"/>
              <a:gd name="T68" fmla="*/ 11 w 66"/>
              <a:gd name="T69" fmla="*/ 60 h 139"/>
              <a:gd name="T70" fmla="*/ 11 w 66"/>
              <a:gd name="T71" fmla="*/ 60 h 139"/>
              <a:gd name="T72" fmla="*/ 33 w 66"/>
              <a:gd name="T73" fmla="*/ 56 h 139"/>
              <a:gd name="T74" fmla="*/ 33 w 66"/>
              <a:gd name="T75" fmla="*/ 41 h 139"/>
              <a:gd name="T76" fmla="*/ 17 w 66"/>
              <a:gd name="T77" fmla="*/ 43 h 139"/>
              <a:gd name="T78" fmla="*/ 12 w 66"/>
              <a:gd name="T79" fmla="*/ 45 h 139"/>
              <a:gd name="T80" fmla="*/ 10 w 66"/>
              <a:gd name="T81" fmla="*/ 44 h 139"/>
              <a:gd name="T82" fmla="*/ 11 w 66"/>
              <a:gd name="T83" fmla="*/ 41 h 139"/>
              <a:gd name="T84" fmla="*/ 11 w 66"/>
              <a:gd name="T85" fmla="*/ 41 h 139"/>
              <a:gd name="T86" fmla="*/ 33 w 66"/>
              <a:gd name="T87" fmla="*/ 37 h 139"/>
              <a:gd name="T88" fmla="*/ 33 w 66"/>
              <a:gd name="T89" fmla="*/ 22 h 139"/>
              <a:gd name="T90" fmla="*/ 17 w 66"/>
              <a:gd name="T91" fmla="*/ 24 h 139"/>
              <a:gd name="T92" fmla="*/ 12 w 66"/>
              <a:gd name="T93" fmla="*/ 26 h 139"/>
              <a:gd name="T94" fmla="*/ 10 w 66"/>
              <a:gd name="T95" fmla="*/ 25 h 139"/>
              <a:gd name="T96" fmla="*/ 11 w 66"/>
              <a:gd name="T97" fmla="*/ 23 h 139"/>
              <a:gd name="T98" fmla="*/ 11 w 66"/>
              <a:gd name="T99" fmla="*/ 23 h 139"/>
              <a:gd name="T100" fmla="*/ 33 w 66"/>
              <a:gd name="T101" fmla="*/ 18 h 139"/>
              <a:gd name="T102" fmla="*/ 33 w 66"/>
              <a:gd name="T103" fmla="*/ 0 h 139"/>
              <a:gd name="T104" fmla="*/ 2 w 66"/>
              <a:gd name="T105" fmla="*/ 14 h 139"/>
              <a:gd name="T106" fmla="*/ 0 w 66"/>
              <a:gd name="T107" fmla="*/ 30 h 139"/>
              <a:gd name="T108" fmla="*/ 0 w 66"/>
              <a:gd name="T109" fmla="*/ 134 h 139"/>
              <a:gd name="T110" fmla="*/ 1 w 66"/>
              <a:gd name="T111" fmla="*/ 1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" h="139">
                <a:moveTo>
                  <a:pt x="33" y="119"/>
                </a:moveTo>
                <a:cubicBezTo>
                  <a:pt x="49" y="119"/>
                  <a:pt x="61" y="123"/>
                  <a:pt x="65" y="135"/>
                </a:cubicBezTo>
                <a:cubicBezTo>
                  <a:pt x="66" y="139"/>
                  <a:pt x="66" y="139"/>
                  <a:pt x="66" y="134"/>
                </a:cubicBezTo>
                <a:cubicBezTo>
                  <a:pt x="66" y="113"/>
                  <a:pt x="66" y="51"/>
                  <a:pt x="66" y="30"/>
                </a:cubicBezTo>
                <a:cubicBezTo>
                  <a:pt x="66" y="25"/>
                  <a:pt x="66" y="18"/>
                  <a:pt x="65" y="14"/>
                </a:cubicBezTo>
                <a:cubicBezTo>
                  <a:pt x="61" y="3"/>
                  <a:pt x="48" y="0"/>
                  <a:pt x="33" y="0"/>
                </a:cubicBezTo>
                <a:cubicBezTo>
                  <a:pt x="33" y="18"/>
                  <a:pt x="33" y="18"/>
                  <a:pt x="33" y="18"/>
                </a:cubicBezTo>
                <a:cubicBezTo>
                  <a:pt x="43" y="18"/>
                  <a:pt x="50" y="20"/>
                  <a:pt x="56" y="23"/>
                </a:cubicBezTo>
                <a:cubicBezTo>
                  <a:pt x="57" y="23"/>
                  <a:pt x="57" y="24"/>
                  <a:pt x="57" y="25"/>
                </a:cubicBezTo>
                <a:cubicBezTo>
                  <a:pt x="56" y="26"/>
                  <a:pt x="56" y="26"/>
                  <a:pt x="55" y="26"/>
                </a:cubicBezTo>
                <a:cubicBezTo>
                  <a:pt x="55" y="26"/>
                  <a:pt x="54" y="26"/>
                  <a:pt x="54" y="26"/>
                </a:cubicBezTo>
                <a:cubicBezTo>
                  <a:pt x="53" y="25"/>
                  <a:pt x="51" y="25"/>
                  <a:pt x="50" y="24"/>
                </a:cubicBezTo>
                <a:cubicBezTo>
                  <a:pt x="45" y="23"/>
                  <a:pt x="40" y="22"/>
                  <a:pt x="33" y="22"/>
                </a:cubicBezTo>
                <a:cubicBezTo>
                  <a:pt x="33" y="37"/>
                  <a:pt x="33" y="37"/>
                  <a:pt x="33" y="37"/>
                </a:cubicBezTo>
                <a:cubicBezTo>
                  <a:pt x="43" y="37"/>
                  <a:pt x="50" y="38"/>
                  <a:pt x="56" y="41"/>
                </a:cubicBezTo>
                <a:cubicBezTo>
                  <a:pt x="57" y="42"/>
                  <a:pt x="57" y="43"/>
                  <a:pt x="57" y="44"/>
                </a:cubicBezTo>
                <a:cubicBezTo>
                  <a:pt x="56" y="44"/>
                  <a:pt x="56" y="45"/>
                  <a:pt x="55" y="45"/>
                </a:cubicBezTo>
                <a:cubicBezTo>
                  <a:pt x="55" y="45"/>
                  <a:pt x="54" y="45"/>
                  <a:pt x="54" y="45"/>
                </a:cubicBezTo>
                <a:cubicBezTo>
                  <a:pt x="53" y="44"/>
                  <a:pt x="51" y="43"/>
                  <a:pt x="50" y="43"/>
                </a:cubicBezTo>
                <a:cubicBezTo>
                  <a:pt x="45" y="42"/>
                  <a:pt x="40" y="41"/>
                  <a:pt x="33" y="41"/>
                </a:cubicBezTo>
                <a:cubicBezTo>
                  <a:pt x="33" y="56"/>
                  <a:pt x="33" y="56"/>
                  <a:pt x="33" y="56"/>
                </a:cubicBezTo>
                <a:cubicBezTo>
                  <a:pt x="43" y="56"/>
                  <a:pt x="50" y="57"/>
                  <a:pt x="56" y="60"/>
                </a:cubicBezTo>
                <a:cubicBezTo>
                  <a:pt x="57" y="60"/>
                  <a:pt x="57" y="62"/>
                  <a:pt x="57" y="62"/>
                </a:cubicBezTo>
                <a:cubicBezTo>
                  <a:pt x="56" y="63"/>
                  <a:pt x="56" y="64"/>
                  <a:pt x="55" y="64"/>
                </a:cubicBezTo>
                <a:cubicBezTo>
                  <a:pt x="55" y="64"/>
                  <a:pt x="54" y="64"/>
                  <a:pt x="54" y="63"/>
                </a:cubicBezTo>
                <a:cubicBezTo>
                  <a:pt x="53" y="63"/>
                  <a:pt x="51" y="62"/>
                  <a:pt x="50" y="62"/>
                </a:cubicBezTo>
                <a:cubicBezTo>
                  <a:pt x="45" y="60"/>
                  <a:pt x="40" y="60"/>
                  <a:pt x="33" y="60"/>
                </a:cubicBezTo>
                <a:lnTo>
                  <a:pt x="33" y="119"/>
                </a:lnTo>
                <a:close/>
                <a:moveTo>
                  <a:pt x="1" y="135"/>
                </a:moveTo>
                <a:cubicBezTo>
                  <a:pt x="5" y="123"/>
                  <a:pt x="18" y="119"/>
                  <a:pt x="33" y="119"/>
                </a:cubicBezTo>
                <a:cubicBezTo>
                  <a:pt x="33" y="60"/>
                  <a:pt x="33" y="60"/>
                  <a:pt x="33" y="60"/>
                </a:cubicBezTo>
                <a:cubicBezTo>
                  <a:pt x="27" y="60"/>
                  <a:pt x="21" y="60"/>
                  <a:pt x="17" y="62"/>
                </a:cubicBezTo>
                <a:cubicBezTo>
                  <a:pt x="15" y="62"/>
                  <a:pt x="14" y="63"/>
                  <a:pt x="12" y="63"/>
                </a:cubicBezTo>
                <a:cubicBezTo>
                  <a:pt x="11" y="64"/>
                  <a:pt x="10" y="63"/>
                  <a:pt x="10" y="62"/>
                </a:cubicBezTo>
                <a:cubicBezTo>
                  <a:pt x="9" y="62"/>
                  <a:pt x="10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6" y="57"/>
                  <a:pt x="24" y="56"/>
                  <a:pt x="33" y="56"/>
                </a:cubicBezTo>
                <a:cubicBezTo>
                  <a:pt x="33" y="41"/>
                  <a:pt x="33" y="41"/>
                  <a:pt x="33" y="41"/>
                </a:cubicBezTo>
                <a:cubicBezTo>
                  <a:pt x="27" y="41"/>
                  <a:pt x="21" y="42"/>
                  <a:pt x="17" y="43"/>
                </a:cubicBezTo>
                <a:cubicBezTo>
                  <a:pt x="15" y="43"/>
                  <a:pt x="14" y="44"/>
                  <a:pt x="12" y="45"/>
                </a:cubicBezTo>
                <a:cubicBezTo>
                  <a:pt x="11" y="45"/>
                  <a:pt x="10" y="45"/>
                  <a:pt x="10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6" y="38"/>
                  <a:pt x="24" y="37"/>
                  <a:pt x="33" y="37"/>
                </a:cubicBezTo>
                <a:cubicBezTo>
                  <a:pt x="33" y="22"/>
                  <a:pt x="33" y="22"/>
                  <a:pt x="33" y="22"/>
                </a:cubicBezTo>
                <a:cubicBezTo>
                  <a:pt x="27" y="22"/>
                  <a:pt x="21" y="23"/>
                  <a:pt x="17" y="24"/>
                </a:cubicBezTo>
                <a:cubicBezTo>
                  <a:pt x="15" y="25"/>
                  <a:pt x="14" y="25"/>
                  <a:pt x="12" y="26"/>
                </a:cubicBezTo>
                <a:cubicBezTo>
                  <a:pt x="11" y="26"/>
                  <a:pt x="10" y="26"/>
                  <a:pt x="10" y="25"/>
                </a:cubicBezTo>
                <a:cubicBezTo>
                  <a:pt x="9" y="24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6" y="20"/>
                  <a:pt x="24" y="18"/>
                  <a:pt x="33" y="18"/>
                </a:cubicBezTo>
                <a:cubicBezTo>
                  <a:pt x="33" y="0"/>
                  <a:pt x="33" y="0"/>
                  <a:pt x="33" y="0"/>
                </a:cubicBezTo>
                <a:cubicBezTo>
                  <a:pt x="18" y="0"/>
                  <a:pt x="6" y="3"/>
                  <a:pt x="2" y="14"/>
                </a:cubicBezTo>
                <a:cubicBezTo>
                  <a:pt x="0" y="18"/>
                  <a:pt x="0" y="25"/>
                  <a:pt x="0" y="30"/>
                </a:cubicBezTo>
                <a:cubicBezTo>
                  <a:pt x="0" y="51"/>
                  <a:pt x="0" y="113"/>
                  <a:pt x="0" y="134"/>
                </a:cubicBezTo>
                <a:cubicBezTo>
                  <a:pt x="0" y="139"/>
                  <a:pt x="0" y="139"/>
                  <a:pt x="1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8" name="Freeform: Shape 92"/>
          <p:cNvSpPr/>
          <p:nvPr/>
        </p:nvSpPr>
        <p:spPr bwMode="auto">
          <a:xfrm>
            <a:off x="4197156" y="3719131"/>
            <a:ext cx="113101" cy="249880"/>
          </a:xfrm>
          <a:custGeom>
            <a:avLst/>
            <a:gdLst>
              <a:gd name="T0" fmla="*/ 66 w 66"/>
              <a:gd name="T1" fmla="*/ 134 h 139"/>
              <a:gd name="T2" fmla="*/ 65 w 66"/>
              <a:gd name="T3" fmla="*/ 14 h 139"/>
              <a:gd name="T4" fmla="*/ 33 w 66"/>
              <a:gd name="T5" fmla="*/ 18 h 139"/>
              <a:gd name="T6" fmla="*/ 57 w 66"/>
              <a:gd name="T7" fmla="*/ 25 h 139"/>
              <a:gd name="T8" fmla="*/ 55 w 66"/>
              <a:gd name="T9" fmla="*/ 26 h 139"/>
              <a:gd name="T10" fmla="*/ 50 w 66"/>
              <a:gd name="T11" fmla="*/ 24 h 139"/>
              <a:gd name="T12" fmla="*/ 33 w 66"/>
              <a:gd name="T13" fmla="*/ 37 h 139"/>
              <a:gd name="T14" fmla="*/ 57 w 66"/>
              <a:gd name="T15" fmla="*/ 44 h 139"/>
              <a:gd name="T16" fmla="*/ 55 w 66"/>
              <a:gd name="T17" fmla="*/ 45 h 139"/>
              <a:gd name="T18" fmla="*/ 50 w 66"/>
              <a:gd name="T19" fmla="*/ 43 h 139"/>
              <a:gd name="T20" fmla="*/ 33 w 66"/>
              <a:gd name="T21" fmla="*/ 56 h 139"/>
              <a:gd name="T22" fmla="*/ 57 w 66"/>
              <a:gd name="T23" fmla="*/ 62 h 139"/>
              <a:gd name="T24" fmla="*/ 55 w 66"/>
              <a:gd name="T25" fmla="*/ 64 h 139"/>
              <a:gd name="T26" fmla="*/ 50 w 66"/>
              <a:gd name="T27" fmla="*/ 62 h 139"/>
              <a:gd name="T28" fmla="*/ 33 w 66"/>
              <a:gd name="T29" fmla="*/ 119 h 139"/>
              <a:gd name="T30" fmla="*/ 65 w 66"/>
              <a:gd name="T31" fmla="*/ 135 h 139"/>
              <a:gd name="T32" fmla="*/ 33 w 66"/>
              <a:gd name="T33" fmla="*/ 0 h 139"/>
              <a:gd name="T34" fmla="*/ 0 w 66"/>
              <a:gd name="T35" fmla="*/ 30 h 139"/>
              <a:gd name="T36" fmla="*/ 1 w 66"/>
              <a:gd name="T37" fmla="*/ 135 h 139"/>
              <a:gd name="T38" fmla="*/ 33 w 66"/>
              <a:gd name="T39" fmla="*/ 60 h 139"/>
              <a:gd name="T40" fmla="*/ 17 w 66"/>
              <a:gd name="T41" fmla="*/ 62 h 139"/>
              <a:gd name="T42" fmla="*/ 10 w 66"/>
              <a:gd name="T43" fmla="*/ 62 h 139"/>
              <a:gd name="T44" fmla="*/ 33 w 66"/>
              <a:gd name="T45" fmla="*/ 56 h 139"/>
              <a:gd name="T46" fmla="*/ 33 w 66"/>
              <a:gd name="T47" fmla="*/ 41 h 139"/>
              <a:gd name="T48" fmla="*/ 17 w 66"/>
              <a:gd name="T49" fmla="*/ 43 h 139"/>
              <a:gd name="T50" fmla="*/ 10 w 66"/>
              <a:gd name="T51" fmla="*/ 44 h 139"/>
              <a:gd name="T52" fmla="*/ 33 w 66"/>
              <a:gd name="T53" fmla="*/ 37 h 139"/>
              <a:gd name="T54" fmla="*/ 33 w 66"/>
              <a:gd name="T55" fmla="*/ 22 h 139"/>
              <a:gd name="T56" fmla="*/ 17 w 66"/>
              <a:gd name="T57" fmla="*/ 24 h 139"/>
              <a:gd name="T58" fmla="*/ 10 w 66"/>
              <a:gd name="T59" fmla="*/ 25 h 139"/>
              <a:gd name="T60" fmla="*/ 33 w 66"/>
              <a:gd name="T61" fmla="*/ 18 h 139"/>
              <a:gd name="T62" fmla="*/ 33 w 66"/>
              <a:gd name="T63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" h="139">
                <a:moveTo>
                  <a:pt x="65" y="135"/>
                </a:moveTo>
                <a:cubicBezTo>
                  <a:pt x="66" y="139"/>
                  <a:pt x="66" y="139"/>
                  <a:pt x="66" y="134"/>
                </a:cubicBezTo>
                <a:cubicBezTo>
                  <a:pt x="66" y="113"/>
                  <a:pt x="66" y="51"/>
                  <a:pt x="66" y="30"/>
                </a:cubicBezTo>
                <a:cubicBezTo>
                  <a:pt x="66" y="25"/>
                  <a:pt x="66" y="18"/>
                  <a:pt x="65" y="14"/>
                </a:cubicBezTo>
                <a:cubicBezTo>
                  <a:pt x="61" y="3"/>
                  <a:pt x="48" y="0"/>
                  <a:pt x="33" y="0"/>
                </a:cubicBezTo>
                <a:cubicBezTo>
                  <a:pt x="33" y="18"/>
                  <a:pt x="33" y="18"/>
                  <a:pt x="33" y="18"/>
                </a:cubicBezTo>
                <a:cubicBezTo>
                  <a:pt x="43" y="18"/>
                  <a:pt x="50" y="20"/>
                  <a:pt x="56" y="23"/>
                </a:cubicBezTo>
                <a:cubicBezTo>
                  <a:pt x="57" y="23"/>
                  <a:pt x="57" y="24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6"/>
                  <a:pt x="56" y="26"/>
                  <a:pt x="55" y="26"/>
                </a:cubicBezTo>
                <a:cubicBezTo>
                  <a:pt x="55" y="26"/>
                  <a:pt x="54" y="26"/>
                  <a:pt x="54" y="26"/>
                </a:cubicBezTo>
                <a:cubicBezTo>
                  <a:pt x="53" y="25"/>
                  <a:pt x="51" y="25"/>
                  <a:pt x="50" y="24"/>
                </a:cubicBezTo>
                <a:cubicBezTo>
                  <a:pt x="45" y="23"/>
                  <a:pt x="40" y="22"/>
                  <a:pt x="33" y="22"/>
                </a:cubicBezTo>
                <a:cubicBezTo>
                  <a:pt x="33" y="37"/>
                  <a:pt x="33" y="37"/>
                  <a:pt x="33" y="37"/>
                </a:cubicBezTo>
                <a:cubicBezTo>
                  <a:pt x="43" y="37"/>
                  <a:pt x="50" y="38"/>
                  <a:pt x="56" y="41"/>
                </a:cubicBezTo>
                <a:cubicBezTo>
                  <a:pt x="57" y="42"/>
                  <a:pt x="57" y="43"/>
                  <a:pt x="57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6" y="44"/>
                  <a:pt x="56" y="45"/>
                  <a:pt x="55" y="45"/>
                </a:cubicBezTo>
                <a:cubicBezTo>
                  <a:pt x="55" y="45"/>
                  <a:pt x="54" y="45"/>
                  <a:pt x="54" y="45"/>
                </a:cubicBezTo>
                <a:cubicBezTo>
                  <a:pt x="53" y="44"/>
                  <a:pt x="51" y="43"/>
                  <a:pt x="50" y="43"/>
                </a:cubicBezTo>
                <a:cubicBezTo>
                  <a:pt x="45" y="42"/>
                  <a:pt x="40" y="41"/>
                  <a:pt x="33" y="41"/>
                </a:cubicBezTo>
                <a:cubicBezTo>
                  <a:pt x="33" y="56"/>
                  <a:pt x="33" y="56"/>
                  <a:pt x="33" y="56"/>
                </a:cubicBezTo>
                <a:cubicBezTo>
                  <a:pt x="43" y="56"/>
                  <a:pt x="50" y="57"/>
                  <a:pt x="56" y="60"/>
                </a:cubicBezTo>
                <a:cubicBezTo>
                  <a:pt x="57" y="60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6" y="63"/>
                  <a:pt x="56" y="64"/>
                  <a:pt x="55" y="64"/>
                </a:cubicBezTo>
                <a:cubicBezTo>
                  <a:pt x="55" y="64"/>
                  <a:pt x="54" y="64"/>
                  <a:pt x="54" y="63"/>
                </a:cubicBezTo>
                <a:cubicBezTo>
                  <a:pt x="53" y="63"/>
                  <a:pt x="51" y="62"/>
                  <a:pt x="50" y="62"/>
                </a:cubicBezTo>
                <a:cubicBezTo>
                  <a:pt x="45" y="60"/>
                  <a:pt x="40" y="60"/>
                  <a:pt x="33" y="60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48" y="119"/>
                  <a:pt x="61" y="123"/>
                  <a:pt x="65" y="135"/>
                </a:cubicBezTo>
                <a:close/>
                <a:moveTo>
                  <a:pt x="33" y="0"/>
                </a:moveTo>
                <a:cubicBezTo>
                  <a:pt x="33" y="0"/>
                  <a:pt x="33" y="0"/>
                  <a:pt x="33" y="0"/>
                </a:cubicBezTo>
                <a:cubicBezTo>
                  <a:pt x="18" y="0"/>
                  <a:pt x="5" y="3"/>
                  <a:pt x="2" y="14"/>
                </a:cubicBezTo>
                <a:cubicBezTo>
                  <a:pt x="0" y="18"/>
                  <a:pt x="0" y="25"/>
                  <a:pt x="0" y="30"/>
                </a:cubicBezTo>
                <a:cubicBezTo>
                  <a:pt x="0" y="51"/>
                  <a:pt x="0" y="113"/>
                  <a:pt x="0" y="134"/>
                </a:cubicBezTo>
                <a:cubicBezTo>
                  <a:pt x="0" y="139"/>
                  <a:pt x="0" y="139"/>
                  <a:pt x="1" y="135"/>
                </a:cubicBezTo>
                <a:cubicBezTo>
                  <a:pt x="5" y="123"/>
                  <a:pt x="18" y="119"/>
                  <a:pt x="33" y="119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26" y="60"/>
                  <a:pt x="21" y="60"/>
                  <a:pt x="17" y="62"/>
                </a:cubicBezTo>
                <a:cubicBezTo>
                  <a:pt x="15" y="62"/>
                  <a:pt x="14" y="63"/>
                  <a:pt x="12" y="63"/>
                </a:cubicBezTo>
                <a:cubicBezTo>
                  <a:pt x="11" y="64"/>
                  <a:pt x="10" y="63"/>
                  <a:pt x="10" y="62"/>
                </a:cubicBezTo>
                <a:cubicBezTo>
                  <a:pt x="9" y="62"/>
                  <a:pt x="10" y="60"/>
                  <a:pt x="10" y="60"/>
                </a:cubicBezTo>
                <a:cubicBezTo>
                  <a:pt x="16" y="57"/>
                  <a:pt x="2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26" y="41"/>
                  <a:pt x="21" y="42"/>
                  <a:pt x="17" y="43"/>
                </a:cubicBezTo>
                <a:cubicBezTo>
                  <a:pt x="15" y="43"/>
                  <a:pt x="14" y="44"/>
                  <a:pt x="12" y="45"/>
                </a:cubicBezTo>
                <a:cubicBezTo>
                  <a:pt x="11" y="45"/>
                  <a:pt x="10" y="45"/>
                  <a:pt x="10" y="44"/>
                </a:cubicBezTo>
                <a:cubicBezTo>
                  <a:pt x="9" y="43"/>
                  <a:pt x="10" y="42"/>
                  <a:pt x="10" y="41"/>
                </a:cubicBezTo>
                <a:cubicBezTo>
                  <a:pt x="16" y="38"/>
                  <a:pt x="2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26" y="22"/>
                  <a:pt x="21" y="23"/>
                  <a:pt x="17" y="24"/>
                </a:cubicBezTo>
                <a:cubicBezTo>
                  <a:pt x="15" y="25"/>
                  <a:pt x="14" y="25"/>
                  <a:pt x="12" y="26"/>
                </a:cubicBezTo>
                <a:cubicBezTo>
                  <a:pt x="11" y="26"/>
                  <a:pt x="10" y="26"/>
                  <a:pt x="10" y="25"/>
                </a:cubicBezTo>
                <a:cubicBezTo>
                  <a:pt x="9" y="24"/>
                  <a:pt x="10" y="23"/>
                  <a:pt x="10" y="23"/>
                </a:cubicBezTo>
                <a:cubicBezTo>
                  <a:pt x="16" y="20"/>
                  <a:pt x="2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lnTo>
                  <a:pt x="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45" name="Group 95"/>
          <p:cNvGrpSpPr/>
          <p:nvPr/>
        </p:nvGrpSpPr>
        <p:grpSpPr>
          <a:xfrm>
            <a:off x="4518773" y="5271267"/>
            <a:ext cx="1038481" cy="1586901"/>
            <a:chOff x="5611259" y="4471677"/>
            <a:chExt cx="974304" cy="1432000"/>
          </a:xfrm>
        </p:grpSpPr>
        <p:sp>
          <p:nvSpPr>
            <p:cNvPr id="50" name="Freeform: Shape 100"/>
            <p:cNvSpPr/>
            <p:nvPr/>
          </p:nvSpPr>
          <p:spPr bwMode="auto">
            <a:xfrm>
              <a:off x="5611259" y="4471677"/>
              <a:ext cx="974304" cy="1432000"/>
            </a:xfrm>
            <a:custGeom>
              <a:avLst/>
              <a:gdLst>
                <a:gd name="T0" fmla="*/ 478 w 602"/>
                <a:gd name="T1" fmla="*/ 0 h 1187"/>
                <a:gd name="T2" fmla="*/ 124 w 602"/>
                <a:gd name="T3" fmla="*/ 0 h 1187"/>
                <a:gd name="T4" fmla="*/ 0 w 602"/>
                <a:gd name="T5" fmla="*/ 124 h 1187"/>
                <a:gd name="T6" fmla="*/ 0 w 602"/>
                <a:gd name="T7" fmla="*/ 1062 h 1187"/>
                <a:gd name="T8" fmla="*/ 124 w 602"/>
                <a:gd name="T9" fmla="*/ 1187 h 1187"/>
                <a:gd name="T10" fmla="*/ 478 w 602"/>
                <a:gd name="T11" fmla="*/ 1187 h 1187"/>
                <a:gd name="T12" fmla="*/ 602 w 602"/>
                <a:gd name="T13" fmla="*/ 1062 h 1187"/>
                <a:gd name="T14" fmla="*/ 602 w 602"/>
                <a:gd name="T15" fmla="*/ 124 h 1187"/>
                <a:gd name="T16" fmla="*/ 478 w 602"/>
                <a:gd name="T17" fmla="*/ 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1187">
                  <a:moveTo>
                    <a:pt x="478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6"/>
                    <a:pt x="0" y="124"/>
                  </a:cubicBezTo>
                  <a:cubicBezTo>
                    <a:pt x="0" y="1062"/>
                    <a:pt x="0" y="1062"/>
                    <a:pt x="0" y="1062"/>
                  </a:cubicBezTo>
                  <a:cubicBezTo>
                    <a:pt x="0" y="1131"/>
                    <a:pt x="56" y="1187"/>
                    <a:pt x="124" y="1187"/>
                  </a:cubicBezTo>
                  <a:cubicBezTo>
                    <a:pt x="478" y="1187"/>
                    <a:pt x="478" y="1187"/>
                    <a:pt x="478" y="1187"/>
                  </a:cubicBezTo>
                  <a:cubicBezTo>
                    <a:pt x="546" y="1187"/>
                    <a:pt x="602" y="1131"/>
                    <a:pt x="602" y="1062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56"/>
                    <a:pt x="546" y="0"/>
                    <a:pt x="47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1" name="Freeform: Shape 101"/>
            <p:cNvSpPr/>
            <p:nvPr/>
          </p:nvSpPr>
          <p:spPr bwMode="auto">
            <a:xfrm>
              <a:off x="5696872" y="4632053"/>
              <a:ext cx="803077" cy="1017702"/>
            </a:xfrm>
            <a:custGeom>
              <a:avLst/>
              <a:gdLst>
                <a:gd name="T0" fmla="*/ 494 w 496"/>
                <a:gd name="T1" fmla="*/ 0 h 978"/>
                <a:gd name="T2" fmla="*/ 2 w 496"/>
                <a:gd name="T3" fmla="*/ 0 h 978"/>
                <a:gd name="T4" fmla="*/ 0 w 496"/>
                <a:gd name="T5" fmla="*/ 2 h 978"/>
                <a:gd name="T6" fmla="*/ 0 w 496"/>
                <a:gd name="T7" fmla="*/ 976 h 978"/>
                <a:gd name="T8" fmla="*/ 2 w 496"/>
                <a:gd name="T9" fmla="*/ 978 h 978"/>
                <a:gd name="T10" fmla="*/ 494 w 496"/>
                <a:gd name="T11" fmla="*/ 978 h 978"/>
                <a:gd name="T12" fmla="*/ 496 w 496"/>
                <a:gd name="T13" fmla="*/ 976 h 978"/>
                <a:gd name="T14" fmla="*/ 496 w 496"/>
                <a:gd name="T15" fmla="*/ 2 h 978"/>
                <a:gd name="T16" fmla="*/ 494 w 496"/>
                <a:gd name="T17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978">
                  <a:moveTo>
                    <a:pt x="4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0" y="977"/>
                    <a:pt x="1" y="978"/>
                    <a:pt x="2" y="978"/>
                  </a:cubicBezTo>
                  <a:cubicBezTo>
                    <a:pt x="494" y="978"/>
                    <a:pt x="494" y="978"/>
                    <a:pt x="494" y="978"/>
                  </a:cubicBezTo>
                  <a:cubicBezTo>
                    <a:pt x="495" y="978"/>
                    <a:pt x="496" y="977"/>
                    <a:pt x="496" y="976"/>
                  </a:cubicBezTo>
                  <a:cubicBezTo>
                    <a:pt x="496" y="2"/>
                    <a:pt x="496" y="2"/>
                    <a:pt x="496" y="2"/>
                  </a:cubicBezTo>
                  <a:cubicBezTo>
                    <a:pt x="496" y="1"/>
                    <a:pt x="495" y="0"/>
                    <a:pt x="49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2" name="Freeform: Shape 102"/>
            <p:cNvSpPr/>
            <p:nvPr/>
          </p:nvSpPr>
          <p:spPr bwMode="auto">
            <a:xfrm>
              <a:off x="5935625" y="4539203"/>
              <a:ext cx="324366" cy="28940"/>
            </a:xfrm>
            <a:custGeom>
              <a:avLst/>
              <a:gdLst>
                <a:gd name="T0" fmla="*/ 191 w 200"/>
                <a:gd name="T1" fmla="*/ 0 h 18"/>
                <a:gd name="T2" fmla="*/ 9 w 200"/>
                <a:gd name="T3" fmla="*/ 0 h 18"/>
                <a:gd name="T4" fmla="*/ 0 w 200"/>
                <a:gd name="T5" fmla="*/ 9 h 18"/>
                <a:gd name="T6" fmla="*/ 0 w 200"/>
                <a:gd name="T7" fmla="*/ 9 h 18"/>
                <a:gd name="T8" fmla="*/ 9 w 200"/>
                <a:gd name="T9" fmla="*/ 18 h 18"/>
                <a:gd name="T10" fmla="*/ 191 w 200"/>
                <a:gd name="T11" fmla="*/ 18 h 18"/>
                <a:gd name="T12" fmla="*/ 200 w 200"/>
                <a:gd name="T13" fmla="*/ 9 h 18"/>
                <a:gd name="T14" fmla="*/ 200 w 200"/>
                <a:gd name="T15" fmla="*/ 9 h 18"/>
                <a:gd name="T16" fmla="*/ 191 w 200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8">
                  <a:moveTo>
                    <a:pt x="19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6" y="18"/>
                    <a:pt x="200" y="14"/>
                    <a:pt x="200" y="9"/>
                  </a:cubicBezTo>
                  <a:cubicBezTo>
                    <a:pt x="200" y="9"/>
                    <a:pt x="200" y="9"/>
                    <a:pt x="200" y="9"/>
                  </a:cubicBezTo>
                  <a:cubicBezTo>
                    <a:pt x="200" y="4"/>
                    <a:pt x="196" y="0"/>
                    <a:pt x="191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3" name="Oval 103"/>
            <p:cNvSpPr/>
            <p:nvPr/>
          </p:nvSpPr>
          <p:spPr bwMode="auto">
            <a:xfrm>
              <a:off x="6047767" y="5718234"/>
              <a:ext cx="98877" cy="98878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8" name="Freeform: Shape 108"/>
            <p:cNvSpPr/>
            <p:nvPr/>
          </p:nvSpPr>
          <p:spPr bwMode="auto">
            <a:xfrm>
              <a:off x="5986270" y="5091469"/>
              <a:ext cx="220665" cy="279751"/>
            </a:xfrm>
            <a:custGeom>
              <a:avLst/>
              <a:gdLst>
                <a:gd name="T0" fmla="*/ 43 w 183"/>
                <a:gd name="T1" fmla="*/ 119 h 232"/>
                <a:gd name="T2" fmla="*/ 0 w 183"/>
                <a:gd name="T3" fmla="*/ 119 h 232"/>
                <a:gd name="T4" fmla="*/ 91 w 183"/>
                <a:gd name="T5" fmla="*/ 232 h 232"/>
                <a:gd name="T6" fmla="*/ 183 w 183"/>
                <a:gd name="T7" fmla="*/ 119 h 232"/>
                <a:gd name="T8" fmla="*/ 140 w 183"/>
                <a:gd name="T9" fmla="*/ 119 h 232"/>
                <a:gd name="T10" fmla="*/ 140 w 183"/>
                <a:gd name="T11" fmla="*/ 0 h 232"/>
                <a:gd name="T12" fmla="*/ 43 w 183"/>
                <a:gd name="T13" fmla="*/ 0 h 232"/>
                <a:gd name="T14" fmla="*/ 43 w 183"/>
                <a:gd name="T15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232">
                  <a:moveTo>
                    <a:pt x="43" y="119"/>
                  </a:moveTo>
                  <a:lnTo>
                    <a:pt x="0" y="119"/>
                  </a:lnTo>
                  <a:lnTo>
                    <a:pt x="91" y="232"/>
                  </a:lnTo>
                  <a:lnTo>
                    <a:pt x="183" y="119"/>
                  </a:lnTo>
                  <a:lnTo>
                    <a:pt x="140" y="119"/>
                  </a:lnTo>
                  <a:lnTo>
                    <a:pt x="140" y="0"/>
                  </a:lnTo>
                  <a:lnTo>
                    <a:pt x="43" y="0"/>
                  </a:lnTo>
                  <a:lnTo>
                    <a:pt x="43" y="1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9" name="Freeform: Shape 109"/>
            <p:cNvSpPr/>
            <p:nvPr/>
          </p:nvSpPr>
          <p:spPr bwMode="auto">
            <a:xfrm>
              <a:off x="5854835" y="4887685"/>
              <a:ext cx="485946" cy="305073"/>
            </a:xfrm>
            <a:custGeom>
              <a:avLst/>
              <a:gdLst>
                <a:gd name="T0" fmla="*/ 239 w 300"/>
                <a:gd name="T1" fmla="*/ 189 h 189"/>
                <a:gd name="T2" fmla="*/ 300 w 300"/>
                <a:gd name="T3" fmla="*/ 129 h 189"/>
                <a:gd name="T4" fmla="*/ 239 w 300"/>
                <a:gd name="T5" fmla="*/ 69 h 189"/>
                <a:gd name="T6" fmla="*/ 234 w 300"/>
                <a:gd name="T7" fmla="*/ 69 h 189"/>
                <a:gd name="T8" fmla="*/ 153 w 300"/>
                <a:gd name="T9" fmla="*/ 0 h 189"/>
                <a:gd name="T10" fmla="*/ 71 w 300"/>
                <a:gd name="T11" fmla="*/ 70 h 189"/>
                <a:gd name="T12" fmla="*/ 60 w 300"/>
                <a:gd name="T13" fmla="*/ 69 h 189"/>
                <a:gd name="T14" fmla="*/ 0 w 300"/>
                <a:gd name="T15" fmla="*/ 129 h 189"/>
                <a:gd name="T16" fmla="*/ 60 w 300"/>
                <a:gd name="T17" fmla="*/ 189 h 189"/>
                <a:gd name="T18" fmla="*/ 102 w 300"/>
                <a:gd name="T19" fmla="*/ 189 h 189"/>
                <a:gd name="T20" fmla="*/ 102 w 300"/>
                <a:gd name="T21" fmla="*/ 114 h 189"/>
                <a:gd name="T22" fmla="*/ 196 w 300"/>
                <a:gd name="T23" fmla="*/ 114 h 189"/>
                <a:gd name="T24" fmla="*/ 196 w 300"/>
                <a:gd name="T25" fmla="*/ 189 h 189"/>
                <a:gd name="T26" fmla="*/ 239 w 300"/>
                <a:gd name="T2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189">
                  <a:moveTo>
                    <a:pt x="239" y="189"/>
                  </a:moveTo>
                  <a:cubicBezTo>
                    <a:pt x="273" y="189"/>
                    <a:pt x="300" y="162"/>
                    <a:pt x="300" y="129"/>
                  </a:cubicBezTo>
                  <a:cubicBezTo>
                    <a:pt x="300" y="96"/>
                    <a:pt x="273" y="69"/>
                    <a:pt x="239" y="69"/>
                  </a:cubicBezTo>
                  <a:cubicBezTo>
                    <a:pt x="238" y="69"/>
                    <a:pt x="236" y="69"/>
                    <a:pt x="234" y="69"/>
                  </a:cubicBezTo>
                  <a:cubicBezTo>
                    <a:pt x="228" y="30"/>
                    <a:pt x="194" y="0"/>
                    <a:pt x="153" y="0"/>
                  </a:cubicBezTo>
                  <a:cubicBezTo>
                    <a:pt x="111" y="0"/>
                    <a:pt x="77" y="30"/>
                    <a:pt x="71" y="70"/>
                  </a:cubicBezTo>
                  <a:cubicBezTo>
                    <a:pt x="67" y="69"/>
                    <a:pt x="64" y="69"/>
                    <a:pt x="60" y="69"/>
                  </a:cubicBezTo>
                  <a:cubicBezTo>
                    <a:pt x="27" y="69"/>
                    <a:pt x="0" y="96"/>
                    <a:pt x="0" y="129"/>
                  </a:cubicBezTo>
                  <a:cubicBezTo>
                    <a:pt x="0" y="162"/>
                    <a:pt x="27" y="189"/>
                    <a:pt x="60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196" y="189"/>
                    <a:pt x="196" y="189"/>
                    <a:pt x="196" y="189"/>
                  </a:cubicBezTo>
                  <a:lnTo>
                    <a:pt x="239" y="1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pic>
        <p:nvPicPr>
          <p:cNvPr id="152" name="Picture 4" descr="C:\Users\Administrator\Desktop\t01cd58f82d3368afcd.webp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61" y="3365613"/>
            <a:ext cx="717363" cy="6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5" descr="C:\Users\Administrator\Desktop\t019143149d70a732f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49" y="3123818"/>
            <a:ext cx="631536" cy="6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9" descr="C:\Users\Administrator\Desktop\t01fc5487a5b93beef6.we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33" y="2279040"/>
            <a:ext cx="614689" cy="5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57" y="2306714"/>
            <a:ext cx="513224" cy="7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93" y="1899735"/>
            <a:ext cx="673100" cy="64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2" descr="C:\Users\Administrator\Desktop\t01cb3bfd976e0cd3ba.web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66" y="2112336"/>
            <a:ext cx="557931" cy="5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98" y="2426595"/>
            <a:ext cx="709573" cy="65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24" descr="https://p.ssl.qhimg.com/dr/268_268_/t0118f6c50909d3a83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49" y="4117149"/>
            <a:ext cx="552692" cy="5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Text Box 7"/>
          <p:cNvSpPr txBox="1">
            <a:spLocks noChangeArrowheads="1"/>
          </p:cNvSpPr>
          <p:nvPr/>
        </p:nvSpPr>
        <p:spPr bwMode="gray">
          <a:xfrm>
            <a:off x="1206500" y="1078230"/>
            <a:ext cx="10031730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月底，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中科院内外科研教育及产业机构共有</a:t>
            </a: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1700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家单位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通过平台采购。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文本框 55"/>
          <p:cNvSpPr txBox="1"/>
          <p:nvPr/>
        </p:nvSpPr>
        <p:spPr>
          <a:xfrm>
            <a:off x="1467648" y="40407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商城介绍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30" y="2924726"/>
            <a:ext cx="528430" cy="5425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35" y="3380877"/>
            <a:ext cx="720217" cy="65673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295" y="1723338"/>
            <a:ext cx="685126" cy="685126"/>
          </a:xfrm>
          <a:prstGeom prst="rect">
            <a:avLst/>
          </a:prstGeom>
        </p:spPr>
      </p:pic>
      <p:pic>
        <p:nvPicPr>
          <p:cNvPr id="159" name="图片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30" y="6543655"/>
            <a:ext cx="1308011" cy="302775"/>
          </a:xfrm>
          <a:prstGeom prst="rect">
            <a:avLst/>
          </a:prstGeom>
        </p:spPr>
      </p:pic>
      <p:grpSp>
        <p:nvGrpSpPr>
          <p:cNvPr id="169" name="组合 168"/>
          <p:cNvGrpSpPr/>
          <p:nvPr/>
        </p:nvGrpSpPr>
        <p:grpSpPr>
          <a:xfrm>
            <a:off x="43278" y="118412"/>
            <a:ext cx="1316500" cy="883947"/>
            <a:chOff x="43278" y="118412"/>
            <a:chExt cx="1316500" cy="883947"/>
          </a:xfrm>
        </p:grpSpPr>
        <p:sp>
          <p:nvSpPr>
            <p:cNvPr id="170" name="菱形 169"/>
            <p:cNvSpPr/>
            <p:nvPr/>
          </p:nvSpPr>
          <p:spPr>
            <a:xfrm>
              <a:off x="43278" y="288542"/>
              <a:ext cx="543688" cy="543688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1" name="菱形 170"/>
            <p:cNvSpPr/>
            <p:nvPr/>
          </p:nvSpPr>
          <p:spPr>
            <a:xfrm>
              <a:off x="475831" y="118412"/>
              <a:ext cx="883947" cy="883947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2659" r="8796" b="12675"/>
          <a:stretch>
            <a:fillRect/>
          </a:stretch>
        </p:blipFill>
        <p:spPr>
          <a:xfrm>
            <a:off x="2347820" y="5603808"/>
            <a:ext cx="2113252" cy="5330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5" b="27510"/>
          <a:stretch>
            <a:fillRect/>
          </a:stretch>
        </p:blipFill>
        <p:spPr>
          <a:xfrm>
            <a:off x="2356551" y="4932420"/>
            <a:ext cx="2113252" cy="511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 r="1805" b="6938"/>
          <a:stretch>
            <a:fillRect/>
          </a:stretch>
        </p:blipFill>
        <p:spPr>
          <a:xfrm>
            <a:off x="7426010" y="5525628"/>
            <a:ext cx="1457222" cy="500920"/>
          </a:xfrm>
          <a:prstGeom prst="rect">
            <a:avLst/>
          </a:prstGeom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3415" y="4169410"/>
            <a:ext cx="1115695" cy="1115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75325" y="4117340"/>
            <a:ext cx="1188720" cy="1188720"/>
          </a:xfrm>
          <a:prstGeom prst="rect">
            <a:avLst/>
          </a:prstGeom>
        </p:spPr>
      </p:pic>
      <p:pic>
        <p:nvPicPr>
          <p:cNvPr id="10" name="图片 9" descr="tim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3890" y="5306060"/>
            <a:ext cx="1501775" cy="836930"/>
          </a:xfrm>
          <a:prstGeom prst="rect">
            <a:avLst/>
          </a:prstGeom>
        </p:spPr>
      </p:pic>
      <p:pic>
        <p:nvPicPr>
          <p:cNvPr id="11" name="图片 10" descr="tim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46415" y="3990340"/>
            <a:ext cx="1188085" cy="1188085"/>
          </a:xfrm>
          <a:prstGeom prst="rect">
            <a:avLst/>
          </a:prstGeom>
        </p:spPr>
      </p:pic>
      <p:pic>
        <p:nvPicPr>
          <p:cNvPr id="12" name="图片 11" descr="u=2112592663,123368189&amp;fm=26&amp;gp=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90395" y="3859530"/>
            <a:ext cx="1066165" cy="983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/>
          <p:nvPr/>
        </p:nvSpPr>
        <p:spPr>
          <a:xfrm>
            <a:off x="6540680" y="1810067"/>
            <a:ext cx="5067935" cy="43999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多领域</a:t>
            </a:r>
            <a:endParaRPr lang="zh-CN" sz="28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多品类</a:t>
            </a:r>
            <a:endParaRPr lang="zh-CN" sz="28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多用途</a:t>
            </a:r>
            <a:endParaRPr lang="zh-CN" sz="28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多品牌</a:t>
            </a:r>
            <a:endParaRPr lang="zh-CN" sz="28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多商家</a:t>
            </a:r>
            <a:endParaRPr lang="zh-CN" sz="28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6552110" y="1810067"/>
            <a:ext cx="5067935" cy="43999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多领域</a:t>
            </a:r>
            <a:endParaRPr lang="zh-CN" sz="28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多品类</a:t>
            </a:r>
            <a:endParaRPr lang="zh-CN" sz="28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多用途</a:t>
            </a:r>
            <a:endParaRPr lang="zh-CN" sz="28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多品牌</a:t>
            </a:r>
            <a:endParaRPr lang="zh-CN" sz="28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多商家</a:t>
            </a:r>
            <a:endParaRPr lang="zh-CN" sz="28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55765" y="2093912"/>
            <a:ext cx="3383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生物、化学、医药、材料、环境、食品、能源、机械、电子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...</a:t>
            </a:r>
            <a:endParaRPr lang="en-US" altLang="zh-CN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55765" y="2894012"/>
            <a:ext cx="3764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全商城超过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亿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种商品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55765" y="3922712"/>
            <a:ext cx="376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latin typeface="楷体" panose="02010609060101010101" charset="-122"/>
                <a:ea typeface="楷体" panose="02010609060101010101" charset="-122"/>
              </a:rPr>
              <a:t>科研、教学、办公、生产</a:t>
            </a:r>
            <a:endParaRPr lang="en-US" altLang="zh-CN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68465" y="4468812"/>
            <a:ext cx="3764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汇聚国内外</a:t>
            </a:r>
            <a:r>
              <a:rPr 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7400+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个品牌，主流品牌全进驻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 flipV="1">
            <a:off x="6460670" y="2789872"/>
            <a:ext cx="485711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6460670" y="3640772"/>
            <a:ext cx="485711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6473370" y="4567872"/>
            <a:ext cx="485711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6473370" y="5431472"/>
            <a:ext cx="485711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868465" y="5390962"/>
            <a:ext cx="3895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</a:rPr>
              <a:t>超过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70</a:t>
            </a:r>
            <a:r>
              <a:rPr 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000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家各类供应商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6" name="文本框 55"/>
          <p:cNvSpPr txBox="1"/>
          <p:nvPr/>
        </p:nvSpPr>
        <p:spPr>
          <a:xfrm>
            <a:off x="1467648" y="40407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商城介绍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505" y="1675597"/>
            <a:ext cx="6642389" cy="4668853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30" y="6543655"/>
            <a:ext cx="1308011" cy="302775"/>
          </a:xfrm>
          <a:prstGeom prst="rect">
            <a:avLst/>
          </a:prstGeom>
        </p:spPr>
      </p:pic>
      <p:grpSp>
        <p:nvGrpSpPr>
          <p:cNvPr id="90" name="组合 89"/>
          <p:cNvGrpSpPr/>
          <p:nvPr/>
        </p:nvGrpSpPr>
        <p:grpSpPr>
          <a:xfrm>
            <a:off x="43278" y="118412"/>
            <a:ext cx="1316500" cy="883947"/>
            <a:chOff x="43278" y="118412"/>
            <a:chExt cx="1316500" cy="883947"/>
          </a:xfrm>
        </p:grpSpPr>
        <p:sp>
          <p:nvSpPr>
            <p:cNvPr id="91" name="菱形 90"/>
            <p:cNvSpPr/>
            <p:nvPr/>
          </p:nvSpPr>
          <p:spPr>
            <a:xfrm>
              <a:off x="43278" y="288542"/>
              <a:ext cx="543688" cy="543688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2" name="菱形 91"/>
            <p:cNvSpPr/>
            <p:nvPr/>
          </p:nvSpPr>
          <p:spPr>
            <a:xfrm>
              <a:off x="475831" y="118412"/>
              <a:ext cx="883947" cy="883947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30"/>
          <p:cNvCxnSpPr>
            <a:cxnSpLocks noChangeShapeType="1"/>
          </p:cNvCxnSpPr>
          <p:nvPr/>
        </p:nvCxnSpPr>
        <p:spPr bwMode="auto">
          <a:xfrm>
            <a:off x="3629009" y="4127596"/>
            <a:ext cx="12188239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30" y="6543655"/>
            <a:ext cx="1308011" cy="302775"/>
          </a:xfrm>
          <a:prstGeom prst="rect">
            <a:avLst/>
          </a:prstGeom>
        </p:spPr>
      </p:pic>
      <p:sp>
        <p:nvSpPr>
          <p:cNvPr id="4" name="Oval 14"/>
          <p:cNvSpPr>
            <a:spLocks noChangeAspect="1"/>
          </p:cNvSpPr>
          <p:nvPr/>
        </p:nvSpPr>
        <p:spPr>
          <a:xfrm>
            <a:off x="2657201" y="1145917"/>
            <a:ext cx="2112841" cy="2112841"/>
          </a:xfrm>
          <a:prstGeom prst="ellipse">
            <a:avLst/>
          </a:prstGeom>
          <a:solidFill>
            <a:srgbClr val="26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94433" y="32945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商城介绍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963440" y="2003172"/>
            <a:ext cx="3836281" cy="4439691"/>
            <a:chOff x="1843613" y="3528489"/>
            <a:chExt cx="1580142" cy="1502743"/>
          </a:xfrm>
        </p:grpSpPr>
        <p:grpSp>
          <p:nvGrpSpPr>
            <p:cNvPr id="11" name="组合 10"/>
            <p:cNvGrpSpPr/>
            <p:nvPr/>
          </p:nvGrpSpPr>
          <p:grpSpPr>
            <a:xfrm>
              <a:off x="1873809" y="3528489"/>
              <a:ext cx="1436755" cy="1474737"/>
              <a:chOff x="5559260" y="2766126"/>
              <a:chExt cx="1436755" cy="1474737"/>
            </a:xfrm>
          </p:grpSpPr>
          <p:sp>
            <p:nvSpPr>
              <p:cNvPr id="15" name="Freeform 24"/>
              <p:cNvSpPr>
                <a:spLocks noChangeArrowheads="1"/>
              </p:cNvSpPr>
              <p:nvPr/>
            </p:nvSpPr>
            <p:spPr bwMode="auto">
              <a:xfrm>
                <a:off x="6433975" y="2766126"/>
                <a:ext cx="497751" cy="1458178"/>
              </a:xfrm>
              <a:custGeom>
                <a:avLst/>
                <a:gdLst>
                  <a:gd name="T0" fmla="*/ 2147483647 w 919"/>
                  <a:gd name="T1" fmla="*/ 2147483647 h 1497"/>
                  <a:gd name="T2" fmla="*/ 2147483647 w 919"/>
                  <a:gd name="T3" fmla="*/ 2147483647 h 1497"/>
                  <a:gd name="T4" fmla="*/ 2147483647 w 919"/>
                  <a:gd name="T5" fmla="*/ 2147483647 h 1497"/>
                  <a:gd name="T6" fmla="*/ 2147483647 w 919"/>
                  <a:gd name="T7" fmla="*/ 2147483647 h 1497"/>
                  <a:gd name="T8" fmla="*/ 2147483647 w 919"/>
                  <a:gd name="T9" fmla="*/ 2147483647 h 1497"/>
                  <a:gd name="T10" fmla="*/ 2147483647 w 919"/>
                  <a:gd name="T11" fmla="*/ 0 h 1497"/>
                  <a:gd name="T12" fmla="*/ 2147483647 w 919"/>
                  <a:gd name="T13" fmla="*/ 2147483647 h 1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9"/>
                  <a:gd name="T22" fmla="*/ 0 h 1497"/>
                  <a:gd name="T23" fmla="*/ 919 w 919"/>
                  <a:gd name="T24" fmla="*/ 1497 h 14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9" h="1497">
                    <a:moveTo>
                      <a:pt x="7" y="76"/>
                    </a:moveTo>
                    <a:cubicBezTo>
                      <a:pt x="7" y="76"/>
                      <a:pt x="7" y="752"/>
                      <a:pt x="7" y="1429"/>
                    </a:cubicBezTo>
                    <a:cubicBezTo>
                      <a:pt x="33" y="1477"/>
                      <a:pt x="289" y="1495"/>
                      <a:pt x="441" y="1497"/>
                    </a:cubicBezTo>
                    <a:cubicBezTo>
                      <a:pt x="593" y="1497"/>
                      <a:pt x="898" y="1486"/>
                      <a:pt x="919" y="1425"/>
                    </a:cubicBezTo>
                    <a:cubicBezTo>
                      <a:pt x="918" y="749"/>
                      <a:pt x="918" y="73"/>
                      <a:pt x="918" y="73"/>
                    </a:cubicBezTo>
                    <a:cubicBezTo>
                      <a:pt x="904" y="12"/>
                      <a:pt x="566" y="0"/>
                      <a:pt x="414" y="0"/>
                    </a:cubicBezTo>
                    <a:cubicBezTo>
                      <a:pt x="262" y="0"/>
                      <a:pt x="0" y="28"/>
                      <a:pt x="7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ABABA"/>
                  </a:gs>
                  <a:gs pos="50000">
                    <a:srgbClr val="FFFFFF"/>
                  </a:gs>
                  <a:gs pos="100000">
                    <a:srgbClr val="BABAB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43" tIns="34272" rIns="68543" bIns="34272"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16" name="AutoShape 36"/>
              <p:cNvSpPr>
                <a:spLocks noChangeArrowheads="1"/>
              </p:cNvSpPr>
              <p:nvPr/>
            </p:nvSpPr>
            <p:spPr bwMode="auto">
              <a:xfrm>
                <a:off x="6435165" y="3161701"/>
                <a:ext cx="496561" cy="1056088"/>
              </a:xfrm>
              <a:prstGeom prst="can">
                <a:avLst>
                  <a:gd name="adj" fmla="val 30013"/>
                </a:avLst>
              </a:prstGeom>
              <a:solidFill>
                <a:srgbClr val="2463AF"/>
              </a:solidFill>
              <a:ln>
                <a:noFill/>
              </a:ln>
            </p:spPr>
            <p:txBody>
              <a:bodyPr lIns="68543" tIns="34272" rIns="68543" bIns="34272" anchor="ctr"/>
              <a:lstStyle/>
              <a:p>
                <a:endParaRPr lang="zh-CN" altLang="zh-CN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Text Box 39"/>
              <p:cNvSpPr>
                <a:spLocks noChangeArrowheads="1"/>
              </p:cNvSpPr>
              <p:nvPr/>
            </p:nvSpPr>
            <p:spPr bwMode="auto">
              <a:xfrm>
                <a:off x="6424813" y="3405088"/>
                <a:ext cx="571202" cy="129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43" tIns="34272" rIns="68543" bIns="3427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mpact" panose="020B0806030902050204" pitchFamily="34" charset="0"/>
                  </a:rPr>
                  <a:t>77%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9" name="Group 23"/>
              <p:cNvGrpSpPr/>
              <p:nvPr/>
            </p:nvGrpSpPr>
            <p:grpSpPr bwMode="auto">
              <a:xfrm>
                <a:off x="5559260" y="2766126"/>
                <a:ext cx="697935" cy="1474737"/>
                <a:chOff x="7" y="-17"/>
                <a:chExt cx="912" cy="1514"/>
              </a:xfrm>
            </p:grpSpPr>
            <p:sp>
              <p:nvSpPr>
                <p:cNvPr id="22" name="Freeform 28"/>
                <p:cNvSpPr>
                  <a:spLocks noChangeArrowheads="1"/>
                </p:cNvSpPr>
                <p:nvPr/>
              </p:nvSpPr>
              <p:spPr bwMode="auto">
                <a:xfrm>
                  <a:off x="238" y="-17"/>
                  <a:ext cx="652" cy="1497"/>
                </a:xfrm>
                <a:custGeom>
                  <a:avLst/>
                  <a:gdLst>
                    <a:gd name="T0" fmla="*/ 7 w 919"/>
                    <a:gd name="T1" fmla="*/ 76 h 1497"/>
                    <a:gd name="T2" fmla="*/ 7 w 919"/>
                    <a:gd name="T3" fmla="*/ 1429 h 1497"/>
                    <a:gd name="T4" fmla="*/ 441 w 919"/>
                    <a:gd name="T5" fmla="*/ 1497 h 1497"/>
                    <a:gd name="T6" fmla="*/ 919 w 919"/>
                    <a:gd name="T7" fmla="*/ 1425 h 1497"/>
                    <a:gd name="T8" fmla="*/ 918 w 919"/>
                    <a:gd name="T9" fmla="*/ 73 h 1497"/>
                    <a:gd name="T10" fmla="*/ 414 w 919"/>
                    <a:gd name="T11" fmla="*/ 0 h 1497"/>
                    <a:gd name="T12" fmla="*/ 7 w 919"/>
                    <a:gd name="T13" fmla="*/ 76 h 14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9"/>
                    <a:gd name="T22" fmla="*/ 0 h 1497"/>
                    <a:gd name="T23" fmla="*/ 919 w 919"/>
                    <a:gd name="T24" fmla="*/ 1497 h 14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9" h="1497">
                      <a:moveTo>
                        <a:pt x="7" y="76"/>
                      </a:moveTo>
                      <a:cubicBezTo>
                        <a:pt x="7" y="76"/>
                        <a:pt x="7" y="752"/>
                        <a:pt x="7" y="1429"/>
                      </a:cubicBezTo>
                      <a:cubicBezTo>
                        <a:pt x="33" y="1477"/>
                        <a:pt x="289" y="1495"/>
                        <a:pt x="441" y="1497"/>
                      </a:cubicBezTo>
                      <a:cubicBezTo>
                        <a:pt x="593" y="1497"/>
                        <a:pt x="898" y="1486"/>
                        <a:pt x="919" y="1425"/>
                      </a:cubicBezTo>
                      <a:cubicBezTo>
                        <a:pt x="918" y="749"/>
                        <a:pt x="918" y="73"/>
                        <a:pt x="918" y="73"/>
                      </a:cubicBezTo>
                      <a:cubicBezTo>
                        <a:pt x="904" y="12"/>
                        <a:pt x="566" y="0"/>
                        <a:pt x="414" y="0"/>
                      </a:cubicBezTo>
                      <a:cubicBezTo>
                        <a:pt x="262" y="0"/>
                        <a:pt x="0" y="28"/>
                        <a:pt x="7" y="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BABABA"/>
                    </a:gs>
                    <a:gs pos="50000">
                      <a:srgbClr val="FFFFFF"/>
                    </a:gs>
                    <a:gs pos="100000">
                      <a:srgbClr val="BABAB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endParaRPr>
                </a:p>
              </p:txBody>
            </p:sp>
            <p:sp>
              <p:nvSpPr>
                <p:cNvPr id="23" name="Oval 29"/>
                <p:cNvSpPr>
                  <a:spLocks noChangeArrowheads="1"/>
                </p:cNvSpPr>
                <p:nvPr/>
              </p:nvSpPr>
              <p:spPr bwMode="auto">
                <a:xfrm>
                  <a:off x="7" y="1"/>
                  <a:ext cx="912" cy="144"/>
                </a:xfrm>
                <a:prstGeom prst="ellipse">
                  <a:avLst/>
                </a:prstGeom>
                <a:solidFill>
                  <a:srgbClr val="FFFFFF">
                    <a:alpha val="2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endParaRPr>
                </a:p>
              </p:txBody>
            </p:sp>
            <p:sp>
              <p:nvSpPr>
                <p:cNvPr id="24" name="Oval 30"/>
                <p:cNvSpPr>
                  <a:spLocks noChangeArrowheads="1"/>
                </p:cNvSpPr>
                <p:nvPr/>
              </p:nvSpPr>
              <p:spPr bwMode="auto">
                <a:xfrm>
                  <a:off x="7" y="1353"/>
                  <a:ext cx="912" cy="144"/>
                </a:xfrm>
                <a:prstGeom prst="ellipse">
                  <a:avLst/>
                </a:prstGeom>
                <a:solidFill>
                  <a:srgbClr val="FFFFFF">
                    <a:alpha val="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endParaRPr>
                </a:p>
              </p:txBody>
            </p:sp>
          </p:grpSp>
          <p:sp>
            <p:nvSpPr>
              <p:cNvPr id="20" name="AutoShape 34"/>
              <p:cNvSpPr>
                <a:spLocks noChangeArrowheads="1"/>
              </p:cNvSpPr>
              <p:nvPr/>
            </p:nvSpPr>
            <p:spPr bwMode="auto">
              <a:xfrm>
                <a:off x="5731852" y="3751754"/>
                <a:ext cx="503611" cy="467807"/>
              </a:xfrm>
              <a:prstGeom prst="can">
                <a:avLst>
                  <a:gd name="adj" fmla="val 30417"/>
                </a:avLst>
              </a:prstGeom>
              <a:solidFill>
                <a:srgbClr val="2463AF"/>
              </a:solidFill>
              <a:ln>
                <a:noFill/>
              </a:ln>
            </p:spPr>
            <p:txBody>
              <a:bodyPr lIns="68543" tIns="34272" rIns="68543" bIns="34272" anchor="ctr"/>
              <a:lstStyle/>
              <a:p>
                <a:endParaRPr lang="zh-CN" altLang="zh-CN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Text Box 37"/>
              <p:cNvSpPr>
                <a:spLocks noChangeArrowheads="1"/>
              </p:cNvSpPr>
              <p:nvPr/>
            </p:nvSpPr>
            <p:spPr bwMode="auto">
              <a:xfrm>
                <a:off x="5709141" y="3934870"/>
                <a:ext cx="571201" cy="129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43" tIns="34272" rIns="68543" bIns="3427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mpact" panose="020B0806030902050204" pitchFamily="34" charset="0"/>
                  </a:rPr>
                  <a:t>23%</a:t>
                </a:r>
                <a:endPara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843613" y="4640497"/>
              <a:ext cx="177480" cy="2970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经销商</a:t>
              </a:r>
              <a:endPara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246275" y="4507408"/>
              <a:ext cx="177480" cy="5238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源头供应商</a:t>
              </a:r>
              <a:endPara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Oval 14"/>
          <p:cNvSpPr>
            <a:spLocks noChangeAspect="1"/>
          </p:cNvSpPr>
          <p:nvPr/>
        </p:nvSpPr>
        <p:spPr>
          <a:xfrm>
            <a:off x="926963" y="1145917"/>
            <a:ext cx="2112841" cy="2112841"/>
          </a:xfrm>
          <a:prstGeom prst="ellipse">
            <a:avLst/>
          </a:prstGeom>
          <a:solidFill>
            <a:srgbClr val="26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94433" y="1976472"/>
            <a:ext cx="135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入网监管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76487" y="1946535"/>
            <a:ext cx="135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行为监管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7"/>
          <p:cNvSpPr txBox="1">
            <a:spLocks noChangeArrowheads="1"/>
          </p:cNvSpPr>
          <p:nvPr/>
        </p:nvSpPr>
        <p:spPr bwMode="auto">
          <a:xfrm>
            <a:off x="4708165" y="3617807"/>
            <a:ext cx="342950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创粗黑" panose="000005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2663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创粗黑" panose="00000500000000000000" charset="-122"/>
              </a:rPr>
              <a:t>提升优质供应商比例</a:t>
            </a:r>
            <a:endParaRPr lang="en-US" altLang="zh-CN" b="1" dirty="0">
              <a:solidFill>
                <a:srgbClr val="2663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创粗黑" panose="000005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dirty="0">
              <a:solidFill>
                <a:srgbClr val="2663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创粗黑" panose="000005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创粗黑" panose="00000500000000000000" charset="-122"/>
              </a:rPr>
              <a:t>杜绝假货假票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创粗黑" panose="000005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创粗黑" panose="000005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创粗黑" panose="00000500000000000000" charset="-122"/>
              </a:rPr>
              <a:t>杜绝虚假交易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创粗黑" panose="000005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魂创粗黑" panose="00000500000000000000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45414" y="3428376"/>
            <a:ext cx="4043966" cy="1764052"/>
            <a:chOff x="1372873" y="4924128"/>
            <a:chExt cx="4043966" cy="1764052"/>
          </a:xfrm>
        </p:grpSpPr>
        <p:grpSp>
          <p:nvGrpSpPr>
            <p:cNvPr id="30" name="组合 29"/>
            <p:cNvGrpSpPr/>
            <p:nvPr/>
          </p:nvGrpSpPr>
          <p:grpSpPr>
            <a:xfrm>
              <a:off x="1394644" y="4924128"/>
              <a:ext cx="4022195" cy="726918"/>
              <a:chOff x="8620541" y="5614226"/>
              <a:chExt cx="4022195" cy="726918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620541" y="5614226"/>
                <a:ext cx="4022195" cy="726918"/>
              </a:xfrm>
              <a:prstGeom prst="rect">
                <a:avLst/>
              </a:prstGeom>
              <a:solidFill>
                <a:srgbClr val="2663AE"/>
              </a:solidFill>
              <a:ln>
                <a:solidFill>
                  <a:srgbClr val="2663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PA-矩形 17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664016" y="5847717"/>
                <a:ext cx="393524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dist">
                  <a:defRPr sz="2800">
                    <a:solidFill>
                      <a:srgbClr val="83FFE6"/>
                    </a:solidFill>
                    <a:effectLst>
                      <a:outerShdw blurRad="139700" sx="102000" sy="102000" algn="ctr" rotWithShape="0">
                        <a:srgbClr val="83FFE6">
                          <a:alpha val="40000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algn="ctr" defTabSz="257810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资质、信誉、业务范围严格审核</a:t>
                </a:r>
                <a:endParaRPr sz="1600" b="1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372873" y="5961262"/>
              <a:ext cx="4022195" cy="726918"/>
              <a:chOff x="7757886" y="5614226"/>
              <a:chExt cx="4022195" cy="726918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757886" y="5614226"/>
                <a:ext cx="4022195" cy="726918"/>
              </a:xfrm>
              <a:prstGeom prst="rect">
                <a:avLst/>
              </a:prstGeom>
              <a:solidFill>
                <a:srgbClr val="2663AE"/>
              </a:solidFill>
              <a:ln>
                <a:solidFill>
                  <a:srgbClr val="2663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PA-矩形 17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9126862" y="5820975"/>
                <a:ext cx="128424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dist">
                  <a:defRPr sz="2800">
                    <a:solidFill>
                      <a:srgbClr val="83FFE6"/>
                    </a:solidFill>
                    <a:effectLst>
                      <a:outerShdw blurRad="139700" sx="102000" sy="102000" algn="ctr" rotWithShape="0">
                        <a:srgbClr val="83FFE6">
                          <a:alpha val="40000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defTabSz="257810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约法三章</a:t>
                </a:r>
                <a:endParaRPr sz="1600" b="1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701623" y="5361785"/>
            <a:ext cx="4272105" cy="951095"/>
            <a:chOff x="4892550" y="3417741"/>
            <a:chExt cx="4272105" cy="726918"/>
          </a:xfrm>
        </p:grpSpPr>
        <p:sp>
          <p:nvSpPr>
            <p:cNvPr id="37" name="矩形 36"/>
            <p:cNvSpPr/>
            <p:nvPr/>
          </p:nvSpPr>
          <p:spPr>
            <a:xfrm>
              <a:off x="5124897" y="3417741"/>
              <a:ext cx="4022195" cy="726918"/>
            </a:xfrm>
            <a:prstGeom prst="rect">
              <a:avLst/>
            </a:prstGeom>
            <a:solidFill>
              <a:srgbClr val="2663AE"/>
            </a:solidFill>
            <a:ln>
              <a:solidFill>
                <a:srgbClr val="2663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-矩形 178"/>
            <p:cNvSpPr txBox="1"/>
            <p:nvPr>
              <p:custDataLst>
                <p:tags r:id="rId4"/>
              </p:custDataLst>
            </p:nvPr>
          </p:nvSpPr>
          <p:spPr>
            <a:xfrm>
              <a:off x="4892550" y="3482479"/>
              <a:ext cx="4272105" cy="63512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dist">
                <a:defRPr sz="2800">
                  <a:solidFill>
                    <a:srgbClr val="83FFE6"/>
                  </a:solidFill>
                  <a:effectLst>
                    <a:outerShdw blurRad="139700" sx="102000" sy="102000" algn="ctr" rotWithShape="0">
                      <a:srgbClr val="83FFE6">
                        <a:alpha val="40000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algn="ctr" defTabSz="25781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实名评价</a:t>
              </a:r>
              <a:endParaRPr lang="en-US" altLang="zh-CN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25781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监督举报机制</a:t>
              </a:r>
              <a:endParaRPr lang="en-US" altLang="zh-CN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25781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快速赔付机制</a:t>
              </a:r>
              <a:endParaRPr lang="en-US" altLang="zh-CN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等腰三角形 38"/>
          <p:cNvSpPr/>
          <p:nvPr/>
        </p:nvSpPr>
        <p:spPr>
          <a:xfrm rot="5400000">
            <a:off x="7682095" y="3836645"/>
            <a:ext cx="535843" cy="411670"/>
          </a:xfrm>
          <a:prstGeom prst="triangle">
            <a:avLst/>
          </a:prstGeom>
          <a:solidFill>
            <a:srgbClr val="2664AF"/>
          </a:solidFill>
          <a:ln>
            <a:solidFill>
              <a:srgbClr val="266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3278" y="118412"/>
            <a:ext cx="1316500" cy="883947"/>
            <a:chOff x="43278" y="118412"/>
            <a:chExt cx="1316500" cy="883947"/>
          </a:xfrm>
        </p:grpSpPr>
        <p:sp>
          <p:nvSpPr>
            <p:cNvPr id="43" name="菱形 42"/>
            <p:cNvSpPr/>
            <p:nvPr/>
          </p:nvSpPr>
          <p:spPr>
            <a:xfrm>
              <a:off x="43278" y="288542"/>
              <a:ext cx="543688" cy="543688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475831" y="118412"/>
              <a:ext cx="883947" cy="883947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30"/>
          <p:cNvCxnSpPr>
            <a:cxnSpLocks noChangeShapeType="1"/>
          </p:cNvCxnSpPr>
          <p:nvPr/>
        </p:nvCxnSpPr>
        <p:spPr bwMode="auto">
          <a:xfrm>
            <a:off x="3629009" y="4127596"/>
            <a:ext cx="12188239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30" y="6543655"/>
            <a:ext cx="1308011" cy="3027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94433" y="32945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商城介绍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94433" y="1976472"/>
            <a:ext cx="135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入网监管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76487" y="1946535"/>
            <a:ext cx="135710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3278" y="118412"/>
            <a:ext cx="1316500" cy="883947"/>
            <a:chOff x="43278" y="118412"/>
            <a:chExt cx="1316500" cy="883947"/>
          </a:xfrm>
        </p:grpSpPr>
        <p:sp>
          <p:nvSpPr>
            <p:cNvPr id="43" name="菱形 42"/>
            <p:cNvSpPr/>
            <p:nvPr/>
          </p:nvSpPr>
          <p:spPr>
            <a:xfrm>
              <a:off x="43278" y="288542"/>
              <a:ext cx="543688" cy="543688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475831" y="118412"/>
              <a:ext cx="883947" cy="883947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88" name="圆角矩形 87"/>
          <p:cNvSpPr/>
          <p:nvPr/>
        </p:nvSpPr>
        <p:spPr>
          <a:xfrm>
            <a:off x="8204644" y="1921219"/>
            <a:ext cx="2457450" cy="409257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2463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8073199" y="1590384"/>
            <a:ext cx="2719705" cy="751840"/>
            <a:chOff x="750825" y="1708484"/>
            <a:chExt cx="1976360" cy="546100"/>
          </a:xfrm>
        </p:grpSpPr>
        <p:sp>
          <p:nvSpPr>
            <p:cNvPr id="5" name="Rectangle 9"/>
            <p:cNvSpPr>
              <a:spLocks noChangeAspect="1"/>
            </p:cNvSpPr>
            <p:nvPr/>
          </p:nvSpPr>
          <p:spPr bwMode="auto">
            <a:xfrm>
              <a:off x="752992" y="1708484"/>
              <a:ext cx="1974193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" name="Freeform: Shape 10"/>
            <p:cNvSpPr/>
            <p:nvPr/>
          </p:nvSpPr>
          <p:spPr bwMode="auto">
            <a:xfrm>
              <a:off x="2344699" y="1888350"/>
              <a:ext cx="382486" cy="364067"/>
            </a:xfrm>
            <a:custGeom>
              <a:avLst/>
              <a:gdLst>
                <a:gd name="T0" fmla="*/ 0 w 353"/>
                <a:gd name="T1" fmla="*/ 336 h 336"/>
                <a:gd name="T2" fmla="*/ 263 w 353"/>
                <a:gd name="T3" fmla="*/ 336 h 336"/>
                <a:gd name="T4" fmla="*/ 353 w 353"/>
                <a:gd name="T5" fmla="*/ 0 h 336"/>
                <a:gd name="T6" fmla="*/ 78 w 353"/>
                <a:gd name="T7" fmla="*/ 0 h 336"/>
                <a:gd name="T8" fmla="*/ 0 w 35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336">
                  <a:moveTo>
                    <a:pt x="0" y="336"/>
                  </a:moveTo>
                  <a:lnTo>
                    <a:pt x="263" y="336"/>
                  </a:lnTo>
                  <a:lnTo>
                    <a:pt x="353" y="0"/>
                  </a:lnTo>
                  <a:lnTo>
                    <a:pt x="78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246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" name="Freeform: Shape 11"/>
            <p:cNvSpPr/>
            <p:nvPr/>
          </p:nvSpPr>
          <p:spPr bwMode="auto">
            <a:xfrm>
              <a:off x="2344699" y="2064966"/>
              <a:ext cx="195036" cy="178783"/>
            </a:xfrm>
            <a:custGeom>
              <a:avLst/>
              <a:gdLst>
                <a:gd name="T0" fmla="*/ 40 w 180"/>
                <a:gd name="T1" fmla="*/ 0 h 165"/>
                <a:gd name="T2" fmla="*/ 0 w 180"/>
                <a:gd name="T3" fmla="*/ 165 h 165"/>
                <a:gd name="T4" fmla="*/ 180 w 180"/>
                <a:gd name="T5" fmla="*/ 0 h 165"/>
                <a:gd name="T6" fmla="*/ 40 w 180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65">
                  <a:moveTo>
                    <a:pt x="40" y="0"/>
                  </a:moveTo>
                  <a:lnTo>
                    <a:pt x="0" y="165"/>
                  </a:lnTo>
                  <a:lnTo>
                    <a:pt x="18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" name="Freeform: Shape 12"/>
            <p:cNvSpPr/>
            <p:nvPr/>
          </p:nvSpPr>
          <p:spPr bwMode="auto">
            <a:xfrm>
              <a:off x="750825" y="1888350"/>
              <a:ext cx="380319" cy="364067"/>
            </a:xfrm>
            <a:custGeom>
              <a:avLst/>
              <a:gdLst>
                <a:gd name="T0" fmla="*/ 351 w 351"/>
                <a:gd name="T1" fmla="*/ 336 h 336"/>
                <a:gd name="T2" fmla="*/ 90 w 351"/>
                <a:gd name="T3" fmla="*/ 336 h 336"/>
                <a:gd name="T4" fmla="*/ 0 w 351"/>
                <a:gd name="T5" fmla="*/ 0 h 336"/>
                <a:gd name="T6" fmla="*/ 275 w 351"/>
                <a:gd name="T7" fmla="*/ 0 h 336"/>
                <a:gd name="T8" fmla="*/ 351 w 351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336">
                  <a:moveTo>
                    <a:pt x="351" y="336"/>
                  </a:moveTo>
                  <a:lnTo>
                    <a:pt x="90" y="336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351" y="336"/>
                  </a:lnTo>
                  <a:close/>
                </a:path>
              </a:pathLst>
            </a:custGeom>
            <a:solidFill>
              <a:srgbClr val="246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0" name="Freeform: Shape 13"/>
            <p:cNvSpPr/>
            <p:nvPr/>
          </p:nvSpPr>
          <p:spPr bwMode="auto">
            <a:xfrm>
              <a:off x="938276" y="2064966"/>
              <a:ext cx="192868" cy="178783"/>
            </a:xfrm>
            <a:custGeom>
              <a:avLst/>
              <a:gdLst>
                <a:gd name="T0" fmla="*/ 140 w 178"/>
                <a:gd name="T1" fmla="*/ 0 h 165"/>
                <a:gd name="T2" fmla="*/ 178 w 178"/>
                <a:gd name="T3" fmla="*/ 165 h 165"/>
                <a:gd name="T4" fmla="*/ 0 w 178"/>
                <a:gd name="T5" fmla="*/ 0 h 165"/>
                <a:gd name="T6" fmla="*/ 140 w 178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65">
                  <a:moveTo>
                    <a:pt x="140" y="0"/>
                  </a:moveTo>
                  <a:lnTo>
                    <a:pt x="178" y="165"/>
                  </a:lnTo>
                  <a:lnTo>
                    <a:pt x="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1" name="Freeform: Shape 14"/>
            <p:cNvSpPr/>
            <p:nvPr/>
          </p:nvSpPr>
          <p:spPr>
            <a:xfrm>
              <a:off x="845092" y="1710651"/>
              <a:ext cx="1784575" cy="482172"/>
            </a:xfrm>
            <a:custGeom>
              <a:avLst/>
              <a:gdLst>
                <a:gd name="connsiteX0" fmla="*/ 0 w 1784575"/>
                <a:gd name="connsiteY0" fmla="*/ 0 h 482172"/>
                <a:gd name="connsiteX1" fmla="*/ 1784575 w 1784575"/>
                <a:gd name="connsiteY1" fmla="*/ 0 h 482172"/>
                <a:gd name="connsiteX2" fmla="*/ 1692475 w 1784575"/>
                <a:gd name="connsiteY2" fmla="*/ 354315 h 482172"/>
                <a:gd name="connsiteX3" fmla="*/ 1536769 w 1784575"/>
                <a:gd name="connsiteY3" fmla="*/ 354315 h 482172"/>
                <a:gd name="connsiteX4" fmla="*/ 1488168 w 1784575"/>
                <a:gd name="connsiteY4" fmla="*/ 402759 h 482172"/>
                <a:gd name="connsiteX5" fmla="*/ 892830 w 1784575"/>
                <a:gd name="connsiteY5" fmla="*/ 482172 h 482172"/>
                <a:gd name="connsiteX6" fmla="*/ 297492 w 1784575"/>
                <a:gd name="connsiteY6" fmla="*/ 402759 h 482172"/>
                <a:gd name="connsiteX7" fmla="*/ 248891 w 1784575"/>
                <a:gd name="connsiteY7" fmla="*/ 354315 h 482172"/>
                <a:gd name="connsiteX8" fmla="*/ 93183 w 1784575"/>
                <a:gd name="connsiteY8" fmla="*/ 354315 h 4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4575" h="482172">
                  <a:moveTo>
                    <a:pt x="0" y="0"/>
                  </a:moveTo>
                  <a:lnTo>
                    <a:pt x="1784575" y="0"/>
                  </a:lnTo>
                  <a:lnTo>
                    <a:pt x="1692475" y="354315"/>
                  </a:lnTo>
                  <a:lnTo>
                    <a:pt x="1536769" y="354315"/>
                  </a:lnTo>
                  <a:lnTo>
                    <a:pt x="1488168" y="402759"/>
                  </a:lnTo>
                  <a:cubicBezTo>
                    <a:pt x="1390083" y="449427"/>
                    <a:pt x="1160459" y="482172"/>
                    <a:pt x="892830" y="482172"/>
                  </a:cubicBezTo>
                  <a:cubicBezTo>
                    <a:pt x="625202" y="482172"/>
                    <a:pt x="395577" y="449427"/>
                    <a:pt x="297492" y="402759"/>
                  </a:cubicBezTo>
                  <a:lnTo>
                    <a:pt x="248891" y="354315"/>
                  </a:lnTo>
                  <a:lnTo>
                    <a:pt x="93183" y="35431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anchor="t" anchorCtr="1">
              <a:normAutofit/>
            </a:bodyPr>
            <a:p>
              <a:pPr algn="ctr" fontAlgn="auto">
                <a:lnSpc>
                  <a:spcPct val="14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获得地方政策支持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96" name="圆角矩形 95"/>
          <p:cNvSpPr/>
          <p:nvPr/>
        </p:nvSpPr>
        <p:spPr>
          <a:xfrm>
            <a:off x="4880419" y="1940269"/>
            <a:ext cx="2457450" cy="409257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2463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grpSp>
        <p:nvGrpSpPr>
          <p:cNvPr id="45" name="Group 32"/>
          <p:cNvGrpSpPr/>
          <p:nvPr/>
        </p:nvGrpSpPr>
        <p:grpSpPr>
          <a:xfrm>
            <a:off x="4748339" y="1609434"/>
            <a:ext cx="2719705" cy="751840"/>
            <a:chOff x="750825" y="1708484"/>
            <a:chExt cx="1976360" cy="546100"/>
          </a:xfrm>
        </p:grpSpPr>
        <p:sp>
          <p:nvSpPr>
            <p:cNvPr id="46" name="Rectangle 9"/>
            <p:cNvSpPr>
              <a:spLocks noChangeAspect="1"/>
            </p:cNvSpPr>
            <p:nvPr/>
          </p:nvSpPr>
          <p:spPr bwMode="auto">
            <a:xfrm>
              <a:off x="752992" y="1708484"/>
              <a:ext cx="1974193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7" name="Freeform: Shape 10"/>
            <p:cNvSpPr/>
            <p:nvPr/>
          </p:nvSpPr>
          <p:spPr bwMode="auto">
            <a:xfrm>
              <a:off x="2344699" y="1888350"/>
              <a:ext cx="382486" cy="364067"/>
            </a:xfrm>
            <a:custGeom>
              <a:avLst/>
              <a:gdLst>
                <a:gd name="T0" fmla="*/ 0 w 353"/>
                <a:gd name="T1" fmla="*/ 336 h 336"/>
                <a:gd name="T2" fmla="*/ 263 w 353"/>
                <a:gd name="T3" fmla="*/ 336 h 336"/>
                <a:gd name="T4" fmla="*/ 353 w 353"/>
                <a:gd name="T5" fmla="*/ 0 h 336"/>
                <a:gd name="T6" fmla="*/ 78 w 353"/>
                <a:gd name="T7" fmla="*/ 0 h 336"/>
                <a:gd name="T8" fmla="*/ 0 w 35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336">
                  <a:moveTo>
                    <a:pt x="0" y="336"/>
                  </a:moveTo>
                  <a:lnTo>
                    <a:pt x="263" y="336"/>
                  </a:lnTo>
                  <a:lnTo>
                    <a:pt x="353" y="0"/>
                  </a:lnTo>
                  <a:lnTo>
                    <a:pt x="78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246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8" name="Freeform: Shape 11"/>
            <p:cNvSpPr/>
            <p:nvPr/>
          </p:nvSpPr>
          <p:spPr bwMode="auto">
            <a:xfrm>
              <a:off x="2344699" y="2064966"/>
              <a:ext cx="195036" cy="178783"/>
            </a:xfrm>
            <a:custGeom>
              <a:avLst/>
              <a:gdLst>
                <a:gd name="T0" fmla="*/ 40 w 180"/>
                <a:gd name="T1" fmla="*/ 0 h 165"/>
                <a:gd name="T2" fmla="*/ 0 w 180"/>
                <a:gd name="T3" fmla="*/ 165 h 165"/>
                <a:gd name="T4" fmla="*/ 180 w 180"/>
                <a:gd name="T5" fmla="*/ 0 h 165"/>
                <a:gd name="T6" fmla="*/ 40 w 180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65">
                  <a:moveTo>
                    <a:pt x="40" y="0"/>
                  </a:moveTo>
                  <a:lnTo>
                    <a:pt x="0" y="165"/>
                  </a:lnTo>
                  <a:lnTo>
                    <a:pt x="18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9" name="Freeform: Shape 12"/>
            <p:cNvSpPr/>
            <p:nvPr/>
          </p:nvSpPr>
          <p:spPr bwMode="auto">
            <a:xfrm>
              <a:off x="750825" y="1888350"/>
              <a:ext cx="380319" cy="364067"/>
            </a:xfrm>
            <a:custGeom>
              <a:avLst/>
              <a:gdLst>
                <a:gd name="T0" fmla="*/ 351 w 351"/>
                <a:gd name="T1" fmla="*/ 336 h 336"/>
                <a:gd name="T2" fmla="*/ 90 w 351"/>
                <a:gd name="T3" fmla="*/ 336 h 336"/>
                <a:gd name="T4" fmla="*/ 0 w 351"/>
                <a:gd name="T5" fmla="*/ 0 h 336"/>
                <a:gd name="T6" fmla="*/ 275 w 351"/>
                <a:gd name="T7" fmla="*/ 0 h 336"/>
                <a:gd name="T8" fmla="*/ 351 w 351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336">
                  <a:moveTo>
                    <a:pt x="351" y="336"/>
                  </a:moveTo>
                  <a:lnTo>
                    <a:pt x="90" y="336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351" y="336"/>
                  </a:lnTo>
                  <a:close/>
                </a:path>
              </a:pathLst>
            </a:custGeom>
            <a:solidFill>
              <a:srgbClr val="246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0" name="Freeform: Shape 13"/>
            <p:cNvSpPr/>
            <p:nvPr/>
          </p:nvSpPr>
          <p:spPr bwMode="auto">
            <a:xfrm>
              <a:off x="938276" y="2064966"/>
              <a:ext cx="192868" cy="178783"/>
            </a:xfrm>
            <a:custGeom>
              <a:avLst/>
              <a:gdLst>
                <a:gd name="T0" fmla="*/ 140 w 178"/>
                <a:gd name="T1" fmla="*/ 0 h 165"/>
                <a:gd name="T2" fmla="*/ 178 w 178"/>
                <a:gd name="T3" fmla="*/ 165 h 165"/>
                <a:gd name="T4" fmla="*/ 0 w 178"/>
                <a:gd name="T5" fmla="*/ 0 h 165"/>
                <a:gd name="T6" fmla="*/ 140 w 178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65">
                  <a:moveTo>
                    <a:pt x="140" y="0"/>
                  </a:moveTo>
                  <a:lnTo>
                    <a:pt x="178" y="165"/>
                  </a:lnTo>
                  <a:lnTo>
                    <a:pt x="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1" name="Freeform: Shape 14"/>
            <p:cNvSpPr/>
            <p:nvPr/>
          </p:nvSpPr>
          <p:spPr>
            <a:xfrm>
              <a:off x="845092" y="1710651"/>
              <a:ext cx="1784575" cy="482172"/>
            </a:xfrm>
            <a:custGeom>
              <a:avLst/>
              <a:gdLst>
                <a:gd name="connsiteX0" fmla="*/ 0 w 1784575"/>
                <a:gd name="connsiteY0" fmla="*/ 0 h 482172"/>
                <a:gd name="connsiteX1" fmla="*/ 1784575 w 1784575"/>
                <a:gd name="connsiteY1" fmla="*/ 0 h 482172"/>
                <a:gd name="connsiteX2" fmla="*/ 1692475 w 1784575"/>
                <a:gd name="connsiteY2" fmla="*/ 354315 h 482172"/>
                <a:gd name="connsiteX3" fmla="*/ 1536769 w 1784575"/>
                <a:gd name="connsiteY3" fmla="*/ 354315 h 482172"/>
                <a:gd name="connsiteX4" fmla="*/ 1488168 w 1784575"/>
                <a:gd name="connsiteY4" fmla="*/ 402759 h 482172"/>
                <a:gd name="connsiteX5" fmla="*/ 892830 w 1784575"/>
                <a:gd name="connsiteY5" fmla="*/ 482172 h 482172"/>
                <a:gd name="connsiteX6" fmla="*/ 297492 w 1784575"/>
                <a:gd name="connsiteY6" fmla="*/ 402759 h 482172"/>
                <a:gd name="connsiteX7" fmla="*/ 248891 w 1784575"/>
                <a:gd name="connsiteY7" fmla="*/ 354315 h 482172"/>
                <a:gd name="connsiteX8" fmla="*/ 93183 w 1784575"/>
                <a:gd name="connsiteY8" fmla="*/ 354315 h 4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4575" h="482172">
                  <a:moveTo>
                    <a:pt x="0" y="0"/>
                  </a:moveTo>
                  <a:lnTo>
                    <a:pt x="1784575" y="0"/>
                  </a:lnTo>
                  <a:lnTo>
                    <a:pt x="1692475" y="354315"/>
                  </a:lnTo>
                  <a:lnTo>
                    <a:pt x="1536769" y="354315"/>
                  </a:lnTo>
                  <a:lnTo>
                    <a:pt x="1488168" y="402759"/>
                  </a:lnTo>
                  <a:cubicBezTo>
                    <a:pt x="1390083" y="449427"/>
                    <a:pt x="1160459" y="482172"/>
                    <a:pt x="892830" y="482172"/>
                  </a:cubicBezTo>
                  <a:cubicBezTo>
                    <a:pt x="625202" y="482172"/>
                    <a:pt x="395577" y="449427"/>
                    <a:pt x="297492" y="402759"/>
                  </a:cubicBezTo>
                  <a:lnTo>
                    <a:pt x="248891" y="354315"/>
                  </a:lnTo>
                  <a:lnTo>
                    <a:pt x="93183" y="35431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anchor="t" anchorCtr="1">
              <a:normAutofit/>
            </a:bodyPr>
            <a:p>
              <a:pPr algn="ctr" fontAlgn="auto">
                <a:lnSpc>
                  <a:spcPct val="14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通过中科院评审鉴定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04" name="圆角矩形 103"/>
          <p:cNvSpPr/>
          <p:nvPr/>
        </p:nvSpPr>
        <p:spPr>
          <a:xfrm>
            <a:off x="1533807" y="1913196"/>
            <a:ext cx="2457450" cy="409257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2463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8454" y="4182454"/>
            <a:ext cx="1849755" cy="120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9"/>
          <p:cNvSpPr txBox="1"/>
          <p:nvPr/>
        </p:nvSpPr>
        <p:spPr>
          <a:xfrm>
            <a:off x="1842897" y="2798154"/>
            <a:ext cx="18808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自2014年7月开始，审计署将平台商品价格纳入审计参照标准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43627" y="2683854"/>
            <a:ext cx="2064385" cy="92202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单次批量采购国家限额以下的科研物资均可通过平台采购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30" y="3873973"/>
            <a:ext cx="967794" cy="148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2253" y="4279728"/>
            <a:ext cx="1082349" cy="156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矩形 56"/>
          <p:cNvSpPr/>
          <p:nvPr/>
        </p:nvSpPr>
        <p:spPr>
          <a:xfrm>
            <a:off x="8404034" y="2521294"/>
            <a:ext cx="2008505" cy="147574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获得北京市政府采购和推广应用等政策支持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已纳入湖北、重庆、浙江、上海等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个地方政采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8944" y="4076409"/>
            <a:ext cx="1102995" cy="65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294" y="4895549"/>
            <a:ext cx="1315439" cy="90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1" name="Group 32"/>
          <p:cNvGrpSpPr/>
          <p:nvPr/>
        </p:nvGrpSpPr>
        <p:grpSpPr>
          <a:xfrm>
            <a:off x="1423479" y="1606259"/>
            <a:ext cx="2719705" cy="751840"/>
            <a:chOff x="750825" y="1708484"/>
            <a:chExt cx="1976360" cy="546100"/>
          </a:xfrm>
        </p:grpSpPr>
        <p:sp>
          <p:nvSpPr>
            <p:cNvPr id="62" name="Rectangle 9"/>
            <p:cNvSpPr>
              <a:spLocks noChangeAspect="1"/>
            </p:cNvSpPr>
            <p:nvPr/>
          </p:nvSpPr>
          <p:spPr bwMode="auto">
            <a:xfrm>
              <a:off x="752992" y="1708484"/>
              <a:ext cx="1974193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3" name="Freeform: Shape 10"/>
            <p:cNvSpPr/>
            <p:nvPr/>
          </p:nvSpPr>
          <p:spPr bwMode="auto">
            <a:xfrm>
              <a:off x="2344699" y="1888350"/>
              <a:ext cx="382486" cy="364067"/>
            </a:xfrm>
            <a:custGeom>
              <a:avLst/>
              <a:gdLst>
                <a:gd name="T0" fmla="*/ 0 w 353"/>
                <a:gd name="T1" fmla="*/ 336 h 336"/>
                <a:gd name="T2" fmla="*/ 263 w 353"/>
                <a:gd name="T3" fmla="*/ 336 h 336"/>
                <a:gd name="T4" fmla="*/ 353 w 353"/>
                <a:gd name="T5" fmla="*/ 0 h 336"/>
                <a:gd name="T6" fmla="*/ 78 w 353"/>
                <a:gd name="T7" fmla="*/ 0 h 336"/>
                <a:gd name="T8" fmla="*/ 0 w 35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336">
                  <a:moveTo>
                    <a:pt x="0" y="336"/>
                  </a:moveTo>
                  <a:lnTo>
                    <a:pt x="263" y="336"/>
                  </a:lnTo>
                  <a:lnTo>
                    <a:pt x="353" y="0"/>
                  </a:lnTo>
                  <a:lnTo>
                    <a:pt x="78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246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4" name="Freeform: Shape 11"/>
            <p:cNvSpPr/>
            <p:nvPr/>
          </p:nvSpPr>
          <p:spPr bwMode="auto">
            <a:xfrm>
              <a:off x="2344699" y="2064966"/>
              <a:ext cx="195036" cy="178783"/>
            </a:xfrm>
            <a:custGeom>
              <a:avLst/>
              <a:gdLst>
                <a:gd name="T0" fmla="*/ 40 w 180"/>
                <a:gd name="T1" fmla="*/ 0 h 165"/>
                <a:gd name="T2" fmla="*/ 0 w 180"/>
                <a:gd name="T3" fmla="*/ 165 h 165"/>
                <a:gd name="T4" fmla="*/ 180 w 180"/>
                <a:gd name="T5" fmla="*/ 0 h 165"/>
                <a:gd name="T6" fmla="*/ 40 w 180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65">
                  <a:moveTo>
                    <a:pt x="40" y="0"/>
                  </a:moveTo>
                  <a:lnTo>
                    <a:pt x="0" y="165"/>
                  </a:lnTo>
                  <a:lnTo>
                    <a:pt x="18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5" name="Freeform: Shape 12"/>
            <p:cNvSpPr/>
            <p:nvPr/>
          </p:nvSpPr>
          <p:spPr bwMode="auto">
            <a:xfrm>
              <a:off x="750825" y="1888350"/>
              <a:ext cx="380319" cy="364067"/>
            </a:xfrm>
            <a:custGeom>
              <a:avLst/>
              <a:gdLst>
                <a:gd name="T0" fmla="*/ 351 w 351"/>
                <a:gd name="T1" fmla="*/ 336 h 336"/>
                <a:gd name="T2" fmla="*/ 90 w 351"/>
                <a:gd name="T3" fmla="*/ 336 h 336"/>
                <a:gd name="T4" fmla="*/ 0 w 351"/>
                <a:gd name="T5" fmla="*/ 0 h 336"/>
                <a:gd name="T6" fmla="*/ 275 w 351"/>
                <a:gd name="T7" fmla="*/ 0 h 336"/>
                <a:gd name="T8" fmla="*/ 351 w 351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336">
                  <a:moveTo>
                    <a:pt x="351" y="336"/>
                  </a:moveTo>
                  <a:lnTo>
                    <a:pt x="90" y="336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351" y="336"/>
                  </a:lnTo>
                  <a:close/>
                </a:path>
              </a:pathLst>
            </a:custGeom>
            <a:solidFill>
              <a:srgbClr val="246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6" name="Freeform: Shape 13"/>
            <p:cNvSpPr/>
            <p:nvPr/>
          </p:nvSpPr>
          <p:spPr bwMode="auto">
            <a:xfrm>
              <a:off x="938276" y="2064966"/>
              <a:ext cx="192868" cy="178783"/>
            </a:xfrm>
            <a:custGeom>
              <a:avLst/>
              <a:gdLst>
                <a:gd name="T0" fmla="*/ 140 w 178"/>
                <a:gd name="T1" fmla="*/ 0 h 165"/>
                <a:gd name="T2" fmla="*/ 178 w 178"/>
                <a:gd name="T3" fmla="*/ 165 h 165"/>
                <a:gd name="T4" fmla="*/ 0 w 178"/>
                <a:gd name="T5" fmla="*/ 0 h 165"/>
                <a:gd name="T6" fmla="*/ 140 w 178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65">
                  <a:moveTo>
                    <a:pt x="140" y="0"/>
                  </a:moveTo>
                  <a:lnTo>
                    <a:pt x="178" y="165"/>
                  </a:lnTo>
                  <a:lnTo>
                    <a:pt x="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7" name="Freeform: Shape 14"/>
            <p:cNvSpPr/>
            <p:nvPr/>
          </p:nvSpPr>
          <p:spPr>
            <a:xfrm>
              <a:off x="845092" y="1710651"/>
              <a:ext cx="1784575" cy="482172"/>
            </a:xfrm>
            <a:custGeom>
              <a:avLst/>
              <a:gdLst>
                <a:gd name="connsiteX0" fmla="*/ 0 w 1784575"/>
                <a:gd name="connsiteY0" fmla="*/ 0 h 482172"/>
                <a:gd name="connsiteX1" fmla="*/ 1784575 w 1784575"/>
                <a:gd name="connsiteY1" fmla="*/ 0 h 482172"/>
                <a:gd name="connsiteX2" fmla="*/ 1692475 w 1784575"/>
                <a:gd name="connsiteY2" fmla="*/ 354315 h 482172"/>
                <a:gd name="connsiteX3" fmla="*/ 1536769 w 1784575"/>
                <a:gd name="connsiteY3" fmla="*/ 354315 h 482172"/>
                <a:gd name="connsiteX4" fmla="*/ 1488168 w 1784575"/>
                <a:gd name="connsiteY4" fmla="*/ 402759 h 482172"/>
                <a:gd name="connsiteX5" fmla="*/ 892830 w 1784575"/>
                <a:gd name="connsiteY5" fmla="*/ 482172 h 482172"/>
                <a:gd name="connsiteX6" fmla="*/ 297492 w 1784575"/>
                <a:gd name="connsiteY6" fmla="*/ 402759 h 482172"/>
                <a:gd name="connsiteX7" fmla="*/ 248891 w 1784575"/>
                <a:gd name="connsiteY7" fmla="*/ 354315 h 482172"/>
                <a:gd name="connsiteX8" fmla="*/ 93183 w 1784575"/>
                <a:gd name="connsiteY8" fmla="*/ 354315 h 4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4575" h="482172">
                  <a:moveTo>
                    <a:pt x="0" y="0"/>
                  </a:moveTo>
                  <a:lnTo>
                    <a:pt x="1784575" y="0"/>
                  </a:lnTo>
                  <a:lnTo>
                    <a:pt x="1692475" y="354315"/>
                  </a:lnTo>
                  <a:lnTo>
                    <a:pt x="1536769" y="354315"/>
                  </a:lnTo>
                  <a:lnTo>
                    <a:pt x="1488168" y="402759"/>
                  </a:lnTo>
                  <a:cubicBezTo>
                    <a:pt x="1390083" y="449427"/>
                    <a:pt x="1160459" y="482172"/>
                    <a:pt x="892830" y="482172"/>
                  </a:cubicBezTo>
                  <a:cubicBezTo>
                    <a:pt x="625202" y="482172"/>
                    <a:pt x="395577" y="449427"/>
                    <a:pt x="297492" y="402759"/>
                  </a:cubicBezTo>
                  <a:lnTo>
                    <a:pt x="248891" y="354315"/>
                  </a:lnTo>
                  <a:lnTo>
                    <a:pt x="93183" y="35431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anchor="t" anchorCtr="1">
              <a:normAutofit/>
            </a:bodyPr>
            <a:p>
              <a:pPr algn="ctr" fontAlgn="auto">
                <a:lnSpc>
                  <a:spcPct val="14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获得国家审计署认可 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6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1" b="10649"/>
          <a:stretch>
            <a:fillRect/>
          </a:stretch>
        </p:blipFill>
        <p:spPr bwMode="auto">
          <a:xfrm>
            <a:off x="6308479" y="3750543"/>
            <a:ext cx="769411" cy="72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02" y="3837829"/>
            <a:ext cx="1015663" cy="139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7177" y="4526696"/>
            <a:ext cx="904024" cy="128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" name="矩形 71"/>
          <p:cNvSpPr/>
          <p:nvPr/>
        </p:nvSpPr>
        <p:spPr>
          <a:xfrm>
            <a:off x="1719366" y="4053801"/>
            <a:ext cx="322686" cy="161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30"/>
          <p:cNvCxnSpPr>
            <a:cxnSpLocks noChangeShapeType="1"/>
          </p:cNvCxnSpPr>
          <p:nvPr/>
        </p:nvCxnSpPr>
        <p:spPr bwMode="auto">
          <a:xfrm>
            <a:off x="3629009" y="4127596"/>
            <a:ext cx="12188239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30" y="6543655"/>
            <a:ext cx="1308011" cy="3027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94433" y="32945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商城介绍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94433" y="1976472"/>
            <a:ext cx="135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入网监管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76487" y="1946535"/>
            <a:ext cx="135710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3278" y="118412"/>
            <a:ext cx="1316500" cy="883947"/>
            <a:chOff x="43278" y="118412"/>
            <a:chExt cx="1316500" cy="883947"/>
          </a:xfrm>
        </p:grpSpPr>
        <p:sp>
          <p:nvSpPr>
            <p:cNvPr id="43" name="菱形 42"/>
            <p:cNvSpPr/>
            <p:nvPr/>
          </p:nvSpPr>
          <p:spPr>
            <a:xfrm>
              <a:off x="43278" y="288542"/>
              <a:ext cx="543688" cy="543688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475831" y="118412"/>
              <a:ext cx="883947" cy="883947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0" name="Rounded Rectangle 3"/>
          <p:cNvSpPr/>
          <p:nvPr/>
        </p:nvSpPr>
        <p:spPr>
          <a:xfrm>
            <a:off x="6577965" y="4852535"/>
            <a:ext cx="4039870" cy="1090381"/>
          </a:xfrm>
          <a:prstGeom prst="roundRect">
            <a:avLst>
              <a:gd name="adj" fmla="val 50000"/>
            </a:avLst>
          </a:prstGeom>
          <a:solidFill>
            <a:srgbClr val="2464B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6" name="Rounded Rectangle 3"/>
          <p:cNvSpPr/>
          <p:nvPr/>
        </p:nvSpPr>
        <p:spPr>
          <a:xfrm>
            <a:off x="1390650" y="5053965"/>
            <a:ext cx="3716020" cy="515620"/>
          </a:xfrm>
          <a:prstGeom prst="roundRect">
            <a:avLst>
              <a:gd name="adj" fmla="val 50000"/>
            </a:avLst>
          </a:prstGeom>
          <a:solidFill>
            <a:srgbClr val="2464B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截止2020年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月底，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1810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3393" y="4944110"/>
            <a:ext cx="354901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中科院2015年整体入网单位采购违规占比为零，制定鼓励政策的单位采购违规的占比大大降低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8991" y="1688474"/>
            <a:ext cx="5209988" cy="21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027753" y="43942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2464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违规降低</a:t>
            </a:r>
            <a:endParaRPr lang="zh-CN" altLang="en-US" sz="1800" b="1" dirty="0">
              <a:solidFill>
                <a:srgbClr val="2464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10800000">
            <a:off x="8316063" y="3804010"/>
            <a:ext cx="535843" cy="411670"/>
          </a:xfrm>
          <a:prstGeom prst="triangle">
            <a:avLst/>
          </a:prstGeom>
          <a:solidFill>
            <a:srgbClr val="2664AF"/>
          </a:solidFill>
          <a:ln>
            <a:solidFill>
              <a:srgbClr val="266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109980" y="1866265"/>
            <a:ext cx="2036445" cy="2726690"/>
            <a:chOff x="1763" y="2939"/>
            <a:chExt cx="3207" cy="4294"/>
          </a:xfrm>
        </p:grpSpPr>
        <p:grpSp>
          <p:nvGrpSpPr>
            <p:cNvPr id="13" name="组合 12"/>
            <p:cNvGrpSpPr/>
            <p:nvPr/>
          </p:nvGrpSpPr>
          <p:grpSpPr>
            <a:xfrm>
              <a:off x="2336" y="2939"/>
              <a:ext cx="2061" cy="2061"/>
              <a:chOff x="6069723" y="2443655"/>
              <a:chExt cx="1308538" cy="1308538"/>
            </a:xfrm>
          </p:grpSpPr>
          <p:sp>
            <p:nvSpPr>
              <p:cNvPr id="16" name="泪滴形 15"/>
              <p:cNvSpPr/>
              <p:nvPr/>
            </p:nvSpPr>
            <p:spPr>
              <a:xfrm rot="8100000">
                <a:off x="6069723" y="2443655"/>
                <a:ext cx="1308538" cy="1308538"/>
              </a:xfrm>
              <a:prstGeom prst="teardrop">
                <a:avLst>
                  <a:gd name="adj" fmla="val 91718"/>
                </a:avLst>
              </a:prstGeom>
              <a:solidFill>
                <a:srgbClr val="24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6137546" y="2511479"/>
                <a:ext cx="1172892" cy="1172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858" y="5624"/>
              <a:ext cx="3018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</a:defRPr>
              </a:lvl1pPr>
            </a:lstStyle>
            <a:p>
              <a:pPr algn="ctr"/>
              <a:r>
                <a:rPr lang="zh-CN" altLang="en-US" b="1" spc="0" dirty="0">
                  <a:solidFill>
                    <a:srgbClr val="2464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整体上线</a:t>
              </a:r>
              <a:endParaRPr lang="zh-CN" altLang="en-US" b="1" spc="0" dirty="0">
                <a:solidFill>
                  <a:srgbClr val="2464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users_32384"/>
            <p:cNvSpPr>
              <a:spLocks noChangeAspect="1"/>
            </p:cNvSpPr>
            <p:nvPr/>
          </p:nvSpPr>
          <p:spPr bwMode="auto">
            <a:xfrm>
              <a:off x="2970" y="3490"/>
              <a:ext cx="794" cy="960"/>
            </a:xfrm>
            <a:custGeom>
              <a:avLst/>
              <a:gdLst>
                <a:gd name="T0" fmla="*/ 834 w 6052"/>
                <a:gd name="T1" fmla="*/ 2946 h 7332"/>
                <a:gd name="T2" fmla="*/ 2017 w 6052"/>
                <a:gd name="T3" fmla="*/ 1763 h 7332"/>
                <a:gd name="T4" fmla="*/ 3201 w 6052"/>
                <a:gd name="T5" fmla="*/ 2946 h 7332"/>
                <a:gd name="T6" fmla="*/ 2017 w 6052"/>
                <a:gd name="T7" fmla="*/ 4130 h 7332"/>
                <a:gd name="T8" fmla="*/ 834 w 6052"/>
                <a:gd name="T9" fmla="*/ 2946 h 7332"/>
                <a:gd name="T10" fmla="*/ 2520 w 6052"/>
                <a:gd name="T11" fmla="*/ 4210 h 7332"/>
                <a:gd name="T12" fmla="*/ 1515 w 6052"/>
                <a:gd name="T13" fmla="*/ 4210 h 7332"/>
                <a:gd name="T14" fmla="*/ 0 w 6052"/>
                <a:gd name="T15" fmla="*/ 5726 h 7332"/>
                <a:gd name="T16" fmla="*/ 0 w 6052"/>
                <a:gd name="T17" fmla="*/ 6954 h 7332"/>
                <a:gd name="T18" fmla="*/ 3 w 6052"/>
                <a:gd name="T19" fmla="*/ 6973 h 7332"/>
                <a:gd name="T20" fmla="*/ 88 w 6052"/>
                <a:gd name="T21" fmla="*/ 7000 h 7332"/>
                <a:gd name="T22" fmla="*/ 2148 w 6052"/>
                <a:gd name="T23" fmla="*/ 7332 h 7332"/>
                <a:gd name="T24" fmla="*/ 3947 w 6052"/>
                <a:gd name="T25" fmla="*/ 6994 h 7332"/>
                <a:gd name="T26" fmla="*/ 4027 w 6052"/>
                <a:gd name="T27" fmla="*/ 6954 h 7332"/>
                <a:gd name="T28" fmla="*/ 4035 w 6052"/>
                <a:gd name="T29" fmla="*/ 6954 h 7332"/>
                <a:gd name="T30" fmla="*/ 4035 w 6052"/>
                <a:gd name="T31" fmla="*/ 5726 h 7332"/>
                <a:gd name="T32" fmla="*/ 2520 w 6052"/>
                <a:gd name="T33" fmla="*/ 4210 h 7332"/>
                <a:gd name="T34" fmla="*/ 4035 w 6052"/>
                <a:gd name="T35" fmla="*/ 2367 h 7332"/>
                <a:gd name="T36" fmla="*/ 5218 w 6052"/>
                <a:gd name="T37" fmla="*/ 1184 h 7332"/>
                <a:gd name="T38" fmla="*/ 4035 w 6052"/>
                <a:gd name="T39" fmla="*/ 0 h 7332"/>
                <a:gd name="T40" fmla="*/ 2851 w 6052"/>
                <a:gd name="T41" fmla="*/ 1184 h 7332"/>
                <a:gd name="T42" fmla="*/ 4035 w 6052"/>
                <a:gd name="T43" fmla="*/ 2367 h 7332"/>
                <a:gd name="T44" fmla="*/ 4537 w 6052"/>
                <a:gd name="T45" fmla="*/ 2448 h 7332"/>
                <a:gd name="T46" fmla="*/ 3533 w 6052"/>
                <a:gd name="T47" fmla="*/ 2448 h 7332"/>
                <a:gd name="T48" fmla="*/ 3462 w 6052"/>
                <a:gd name="T49" fmla="*/ 2451 h 7332"/>
                <a:gd name="T50" fmla="*/ 3605 w 6052"/>
                <a:gd name="T51" fmla="*/ 3079 h 7332"/>
                <a:gd name="T52" fmla="*/ 3153 w 6052"/>
                <a:gd name="T53" fmla="*/ 4136 h 7332"/>
                <a:gd name="T54" fmla="*/ 4415 w 6052"/>
                <a:gd name="T55" fmla="*/ 5564 h 7332"/>
                <a:gd name="T56" fmla="*/ 5965 w 6052"/>
                <a:gd name="T57" fmla="*/ 5232 h 7332"/>
                <a:gd name="T58" fmla="*/ 6044 w 6052"/>
                <a:gd name="T59" fmla="*/ 5192 h 7332"/>
                <a:gd name="T60" fmla="*/ 6052 w 6052"/>
                <a:gd name="T61" fmla="*/ 5192 h 7332"/>
                <a:gd name="T62" fmla="*/ 6052 w 6052"/>
                <a:gd name="T63" fmla="*/ 3963 h 7332"/>
                <a:gd name="T64" fmla="*/ 4537 w 6052"/>
                <a:gd name="T65" fmla="*/ 2448 h 7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52" h="7332">
                  <a:moveTo>
                    <a:pt x="834" y="2946"/>
                  </a:moveTo>
                  <a:cubicBezTo>
                    <a:pt x="834" y="2292"/>
                    <a:pt x="1364" y="1763"/>
                    <a:pt x="2017" y="1763"/>
                  </a:cubicBezTo>
                  <a:cubicBezTo>
                    <a:pt x="2671" y="1763"/>
                    <a:pt x="3201" y="2292"/>
                    <a:pt x="3201" y="2946"/>
                  </a:cubicBezTo>
                  <a:cubicBezTo>
                    <a:pt x="3201" y="3600"/>
                    <a:pt x="2671" y="4130"/>
                    <a:pt x="2017" y="4130"/>
                  </a:cubicBezTo>
                  <a:cubicBezTo>
                    <a:pt x="1364" y="4130"/>
                    <a:pt x="834" y="3600"/>
                    <a:pt x="834" y="2946"/>
                  </a:cubicBezTo>
                  <a:close/>
                  <a:moveTo>
                    <a:pt x="2520" y="4210"/>
                  </a:moveTo>
                  <a:lnTo>
                    <a:pt x="1515" y="4210"/>
                  </a:lnTo>
                  <a:cubicBezTo>
                    <a:pt x="680" y="4210"/>
                    <a:pt x="0" y="4890"/>
                    <a:pt x="0" y="5726"/>
                  </a:cubicBezTo>
                  <a:lnTo>
                    <a:pt x="0" y="6954"/>
                  </a:lnTo>
                  <a:lnTo>
                    <a:pt x="3" y="6973"/>
                  </a:lnTo>
                  <a:lnTo>
                    <a:pt x="88" y="7000"/>
                  </a:lnTo>
                  <a:cubicBezTo>
                    <a:pt x="885" y="7249"/>
                    <a:pt x="1578" y="7332"/>
                    <a:pt x="2148" y="7332"/>
                  </a:cubicBezTo>
                  <a:cubicBezTo>
                    <a:pt x="3262" y="7332"/>
                    <a:pt x="3907" y="7015"/>
                    <a:pt x="3947" y="6994"/>
                  </a:cubicBezTo>
                  <a:lnTo>
                    <a:pt x="4027" y="6954"/>
                  </a:lnTo>
                  <a:lnTo>
                    <a:pt x="4035" y="6954"/>
                  </a:lnTo>
                  <a:lnTo>
                    <a:pt x="4035" y="5726"/>
                  </a:lnTo>
                  <a:cubicBezTo>
                    <a:pt x="4035" y="4890"/>
                    <a:pt x="3355" y="4210"/>
                    <a:pt x="2520" y="4210"/>
                  </a:cubicBezTo>
                  <a:close/>
                  <a:moveTo>
                    <a:pt x="4035" y="2367"/>
                  </a:moveTo>
                  <a:cubicBezTo>
                    <a:pt x="4689" y="2367"/>
                    <a:pt x="5218" y="1837"/>
                    <a:pt x="5218" y="1184"/>
                  </a:cubicBezTo>
                  <a:cubicBezTo>
                    <a:pt x="5218" y="530"/>
                    <a:pt x="4689" y="0"/>
                    <a:pt x="4035" y="0"/>
                  </a:cubicBezTo>
                  <a:cubicBezTo>
                    <a:pt x="3381" y="0"/>
                    <a:pt x="2851" y="530"/>
                    <a:pt x="2851" y="1184"/>
                  </a:cubicBezTo>
                  <a:cubicBezTo>
                    <a:pt x="2851" y="1837"/>
                    <a:pt x="3381" y="2367"/>
                    <a:pt x="4035" y="2367"/>
                  </a:cubicBezTo>
                  <a:close/>
                  <a:moveTo>
                    <a:pt x="4537" y="2448"/>
                  </a:moveTo>
                  <a:lnTo>
                    <a:pt x="3533" y="2448"/>
                  </a:lnTo>
                  <a:cubicBezTo>
                    <a:pt x="3509" y="2448"/>
                    <a:pt x="3485" y="2450"/>
                    <a:pt x="3462" y="2451"/>
                  </a:cubicBezTo>
                  <a:cubicBezTo>
                    <a:pt x="3553" y="2642"/>
                    <a:pt x="3605" y="2854"/>
                    <a:pt x="3605" y="3079"/>
                  </a:cubicBezTo>
                  <a:cubicBezTo>
                    <a:pt x="3605" y="3494"/>
                    <a:pt x="3431" y="3869"/>
                    <a:pt x="3153" y="4136"/>
                  </a:cubicBezTo>
                  <a:cubicBezTo>
                    <a:pt x="3804" y="4329"/>
                    <a:pt x="4301" y="4882"/>
                    <a:pt x="4415" y="5564"/>
                  </a:cubicBezTo>
                  <a:cubicBezTo>
                    <a:pt x="5375" y="5522"/>
                    <a:pt x="5928" y="5250"/>
                    <a:pt x="5965" y="5232"/>
                  </a:cubicBezTo>
                  <a:lnTo>
                    <a:pt x="6044" y="5192"/>
                  </a:lnTo>
                  <a:lnTo>
                    <a:pt x="6052" y="5192"/>
                  </a:lnTo>
                  <a:lnTo>
                    <a:pt x="6052" y="3963"/>
                  </a:lnTo>
                  <a:cubicBezTo>
                    <a:pt x="6052" y="3128"/>
                    <a:pt x="5373" y="2448"/>
                    <a:pt x="4537" y="2448"/>
                  </a:cubicBezTo>
                  <a:close/>
                </a:path>
              </a:pathLst>
            </a:custGeom>
            <a:solidFill>
              <a:srgbClr val="2464B0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28" name="文本框 17"/>
            <p:cNvSpPr txBox="1"/>
            <p:nvPr/>
          </p:nvSpPr>
          <p:spPr>
            <a:xfrm>
              <a:off x="1763" y="6267"/>
              <a:ext cx="3207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ctr" eaLnBrk="0" hangingPunct="0"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246</a:t>
              </a:r>
              <a:r>
                <a:rPr lang="zh-CN" altLang="en-US" b="1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家制定整体</a:t>
              </a:r>
              <a:endParaRPr lang="zh-CN" altLang="en-US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  <a:p>
              <a:pPr algn="ctr" eaLnBrk="0" hangingPunct="0">
                <a:defRPr/>
              </a:pPr>
              <a:r>
                <a:rPr lang="zh-CN" altLang="en-US" b="1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通过平台采购政策</a:t>
              </a:r>
              <a:endParaRPr lang="zh-CN" altLang="en-US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20415" y="1837690"/>
            <a:ext cx="2036445" cy="2756535"/>
            <a:chOff x="3320415" y="1837690"/>
            <a:chExt cx="2036445" cy="2756535"/>
          </a:xfrm>
        </p:grpSpPr>
        <p:sp>
          <p:nvSpPr>
            <p:cNvPr id="7" name="users_32384"/>
            <p:cNvSpPr>
              <a:spLocks noChangeAspect="1"/>
            </p:cNvSpPr>
            <p:nvPr/>
          </p:nvSpPr>
          <p:spPr bwMode="auto">
            <a:xfrm>
              <a:off x="4180205" y="2187575"/>
              <a:ext cx="603250" cy="609600"/>
            </a:xfrm>
            <a:custGeom>
              <a:avLst/>
              <a:gdLst>
                <a:gd name="T0" fmla="*/ 4165 w 6033"/>
                <a:gd name="T1" fmla="*/ 3494 h 6104"/>
                <a:gd name="T2" fmla="*/ 4030 w 6033"/>
                <a:gd name="T3" fmla="*/ 2533 h 6104"/>
                <a:gd name="T4" fmla="*/ 4030 w 6033"/>
                <a:gd name="T5" fmla="*/ 2391 h 6104"/>
                <a:gd name="T6" fmla="*/ 3550 w 6033"/>
                <a:gd name="T7" fmla="*/ 2054 h 6104"/>
                <a:gd name="T8" fmla="*/ 2598 w 6033"/>
                <a:gd name="T9" fmla="*/ 1945 h 6104"/>
                <a:gd name="T10" fmla="*/ 2498 w 6033"/>
                <a:gd name="T11" fmla="*/ 1562 h 6104"/>
                <a:gd name="T12" fmla="*/ 1920 w 6033"/>
                <a:gd name="T13" fmla="*/ 1662 h 6104"/>
                <a:gd name="T14" fmla="*/ 1162 w 6033"/>
                <a:gd name="T15" fmla="*/ 2256 h 6104"/>
                <a:gd name="T16" fmla="*/ 826 w 6033"/>
                <a:gd name="T17" fmla="*/ 2063 h 6104"/>
                <a:gd name="T18" fmla="*/ 460 w 6033"/>
                <a:gd name="T19" fmla="*/ 2471 h 6104"/>
                <a:gd name="T20" fmla="*/ 679 w 6033"/>
                <a:gd name="T21" fmla="*/ 2731 h 6104"/>
                <a:gd name="T22" fmla="*/ 101 w 6033"/>
                <a:gd name="T23" fmla="*/ 3494 h 6104"/>
                <a:gd name="T24" fmla="*/ 0 w 6033"/>
                <a:gd name="T25" fmla="*/ 4071 h 6104"/>
                <a:gd name="T26" fmla="*/ 346 w 6033"/>
                <a:gd name="T27" fmla="*/ 4172 h 6104"/>
                <a:gd name="T28" fmla="*/ 480 w 6033"/>
                <a:gd name="T29" fmla="*/ 5124 h 6104"/>
                <a:gd name="T30" fmla="*/ 817 w 6033"/>
                <a:gd name="T31" fmla="*/ 5603 h 6104"/>
                <a:gd name="T32" fmla="*/ 959 w 6033"/>
                <a:gd name="T33" fmla="*/ 5603 h 6104"/>
                <a:gd name="T34" fmla="*/ 1920 w 6033"/>
                <a:gd name="T35" fmla="*/ 5763 h 6104"/>
                <a:gd name="T36" fmla="*/ 2021 w 6033"/>
                <a:gd name="T37" fmla="*/ 6104 h 6104"/>
                <a:gd name="T38" fmla="*/ 2598 w 6033"/>
                <a:gd name="T39" fmla="*/ 6004 h 6104"/>
                <a:gd name="T40" fmla="*/ 3382 w 6033"/>
                <a:gd name="T41" fmla="*/ 5435 h 6104"/>
                <a:gd name="T42" fmla="*/ 3701 w 6033"/>
                <a:gd name="T43" fmla="*/ 5612 h 6104"/>
                <a:gd name="T44" fmla="*/ 4038 w 6033"/>
                <a:gd name="T45" fmla="*/ 5133 h 6104"/>
                <a:gd name="T46" fmla="*/ 4173 w 6033"/>
                <a:gd name="T47" fmla="*/ 4172 h 6104"/>
                <a:gd name="T48" fmla="*/ 4543 w 6033"/>
                <a:gd name="T49" fmla="*/ 4071 h 6104"/>
                <a:gd name="T50" fmla="*/ 4443 w 6033"/>
                <a:gd name="T51" fmla="*/ 3494 h 6104"/>
                <a:gd name="T52" fmla="*/ 1214 w 6033"/>
                <a:gd name="T53" fmla="*/ 3833 h 6104"/>
                <a:gd name="T54" fmla="*/ 3330 w 6033"/>
                <a:gd name="T55" fmla="*/ 3833 h 6104"/>
                <a:gd name="T56" fmla="*/ 2674 w 6033"/>
                <a:gd name="T57" fmla="*/ 3833 h 6104"/>
                <a:gd name="T58" fmla="*/ 1870 w 6033"/>
                <a:gd name="T59" fmla="*/ 3833 h 6104"/>
                <a:gd name="T60" fmla="*/ 2674 w 6033"/>
                <a:gd name="T61" fmla="*/ 3833 h 6104"/>
                <a:gd name="T62" fmla="*/ 5843 w 6033"/>
                <a:gd name="T63" fmla="*/ 1525 h 6104"/>
                <a:gd name="T64" fmla="*/ 5990 w 6033"/>
                <a:gd name="T65" fmla="*/ 987 h 6104"/>
                <a:gd name="T66" fmla="*/ 5921 w 6033"/>
                <a:gd name="T67" fmla="*/ 659 h 6104"/>
                <a:gd name="T68" fmla="*/ 5699 w 6033"/>
                <a:gd name="T69" fmla="*/ 686 h 6104"/>
                <a:gd name="T70" fmla="*/ 5424 w 6033"/>
                <a:gd name="T71" fmla="*/ 204 h 6104"/>
                <a:gd name="T72" fmla="*/ 5394 w 6033"/>
                <a:gd name="T73" fmla="*/ 129 h 6104"/>
                <a:gd name="T74" fmla="*/ 5068 w 6033"/>
                <a:gd name="T75" fmla="*/ 51 h 6104"/>
                <a:gd name="T76" fmla="*/ 4540 w 6033"/>
                <a:gd name="T77" fmla="*/ 194 h 6104"/>
                <a:gd name="T78" fmla="*/ 4405 w 6033"/>
                <a:gd name="T79" fmla="*/ 12 h 6104"/>
                <a:gd name="T80" fmla="*/ 4120 w 6033"/>
                <a:gd name="T81" fmla="*/ 187 h 6104"/>
                <a:gd name="T82" fmla="*/ 3843 w 6033"/>
                <a:gd name="T83" fmla="*/ 663 h 6104"/>
                <a:gd name="T84" fmla="*/ 3624 w 6033"/>
                <a:gd name="T85" fmla="*/ 631 h 6104"/>
                <a:gd name="T86" fmla="*/ 3515 w 6033"/>
                <a:gd name="T87" fmla="*/ 925 h 6104"/>
                <a:gd name="T88" fmla="*/ 3687 w 6033"/>
                <a:gd name="T89" fmla="*/ 1017 h 6104"/>
                <a:gd name="T90" fmla="*/ 3541 w 6033"/>
                <a:gd name="T91" fmla="*/ 1545 h 6104"/>
                <a:gd name="T92" fmla="*/ 3610 w 6033"/>
                <a:gd name="T93" fmla="*/ 1872 h 6104"/>
                <a:gd name="T94" fmla="*/ 3814 w 6033"/>
                <a:gd name="T95" fmla="*/ 1853 h 6104"/>
                <a:gd name="T96" fmla="*/ 4087 w 6033"/>
                <a:gd name="T97" fmla="*/ 2330 h 6104"/>
                <a:gd name="T98" fmla="*/ 4367 w 6033"/>
                <a:gd name="T99" fmla="*/ 2513 h 6104"/>
                <a:gd name="T100" fmla="*/ 4442 w 6033"/>
                <a:gd name="T101" fmla="*/ 2483 h 6104"/>
                <a:gd name="T102" fmla="*/ 4986 w 6033"/>
                <a:gd name="T103" fmla="*/ 2365 h 6104"/>
                <a:gd name="T104" fmla="*/ 5112 w 6033"/>
                <a:gd name="T105" fmla="*/ 2525 h 6104"/>
                <a:gd name="T106" fmla="*/ 5397 w 6033"/>
                <a:gd name="T107" fmla="*/ 2350 h 6104"/>
                <a:gd name="T108" fmla="*/ 5693 w 6033"/>
                <a:gd name="T109" fmla="*/ 1882 h 6104"/>
                <a:gd name="T110" fmla="*/ 5900 w 6033"/>
                <a:gd name="T111" fmla="*/ 1909 h 6104"/>
                <a:gd name="T112" fmla="*/ 5978 w 6033"/>
                <a:gd name="T113" fmla="*/ 1583 h 6104"/>
                <a:gd name="T114" fmla="*/ 4203 w 6033"/>
                <a:gd name="T115" fmla="*/ 1489 h 6104"/>
                <a:gd name="T116" fmla="*/ 5327 w 6033"/>
                <a:gd name="T117" fmla="*/ 1042 h 6104"/>
                <a:gd name="T118" fmla="*/ 4979 w 6033"/>
                <a:gd name="T119" fmla="*/ 1181 h 6104"/>
                <a:gd name="T120" fmla="*/ 4552 w 6033"/>
                <a:gd name="T121" fmla="*/ 1351 h 6104"/>
                <a:gd name="T122" fmla="*/ 4979 w 6033"/>
                <a:gd name="T123" fmla="*/ 1181 h 6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33" h="6104">
                  <a:moveTo>
                    <a:pt x="4443" y="3494"/>
                  </a:moveTo>
                  <a:lnTo>
                    <a:pt x="4165" y="3494"/>
                  </a:lnTo>
                  <a:cubicBezTo>
                    <a:pt x="4112" y="3217"/>
                    <a:pt x="4000" y="2955"/>
                    <a:pt x="3836" y="2726"/>
                  </a:cubicBezTo>
                  <a:lnTo>
                    <a:pt x="4030" y="2533"/>
                  </a:lnTo>
                  <a:cubicBezTo>
                    <a:pt x="4048" y="2514"/>
                    <a:pt x="4059" y="2488"/>
                    <a:pt x="4059" y="2462"/>
                  </a:cubicBezTo>
                  <a:cubicBezTo>
                    <a:pt x="4059" y="2435"/>
                    <a:pt x="4048" y="2410"/>
                    <a:pt x="4030" y="2391"/>
                  </a:cubicBezTo>
                  <a:lnTo>
                    <a:pt x="3692" y="2054"/>
                  </a:lnTo>
                  <a:cubicBezTo>
                    <a:pt x="3653" y="2015"/>
                    <a:pt x="3590" y="2015"/>
                    <a:pt x="3550" y="2054"/>
                  </a:cubicBezTo>
                  <a:lnTo>
                    <a:pt x="3351" y="2253"/>
                  </a:lnTo>
                  <a:cubicBezTo>
                    <a:pt x="3125" y="2098"/>
                    <a:pt x="2867" y="1992"/>
                    <a:pt x="2598" y="1945"/>
                  </a:cubicBezTo>
                  <a:lnTo>
                    <a:pt x="2598" y="1662"/>
                  </a:lnTo>
                  <a:cubicBezTo>
                    <a:pt x="2598" y="1607"/>
                    <a:pt x="2553" y="1562"/>
                    <a:pt x="2498" y="1562"/>
                  </a:cubicBezTo>
                  <a:lnTo>
                    <a:pt x="2021" y="1562"/>
                  </a:lnTo>
                  <a:cubicBezTo>
                    <a:pt x="1965" y="1562"/>
                    <a:pt x="1920" y="1607"/>
                    <a:pt x="1920" y="1662"/>
                  </a:cubicBezTo>
                  <a:lnTo>
                    <a:pt x="1920" y="1945"/>
                  </a:lnTo>
                  <a:cubicBezTo>
                    <a:pt x="1649" y="1993"/>
                    <a:pt x="1390" y="2099"/>
                    <a:pt x="1162" y="2256"/>
                  </a:cubicBezTo>
                  <a:lnTo>
                    <a:pt x="968" y="2063"/>
                  </a:lnTo>
                  <a:cubicBezTo>
                    <a:pt x="929" y="2023"/>
                    <a:pt x="865" y="2023"/>
                    <a:pt x="826" y="2063"/>
                  </a:cubicBezTo>
                  <a:lnTo>
                    <a:pt x="489" y="2400"/>
                  </a:lnTo>
                  <a:cubicBezTo>
                    <a:pt x="470" y="2419"/>
                    <a:pt x="460" y="2444"/>
                    <a:pt x="460" y="2471"/>
                  </a:cubicBezTo>
                  <a:cubicBezTo>
                    <a:pt x="460" y="2497"/>
                    <a:pt x="470" y="2523"/>
                    <a:pt x="489" y="2542"/>
                  </a:cubicBezTo>
                  <a:lnTo>
                    <a:pt x="679" y="2731"/>
                  </a:lnTo>
                  <a:cubicBezTo>
                    <a:pt x="517" y="2959"/>
                    <a:pt x="406" y="3220"/>
                    <a:pt x="354" y="3494"/>
                  </a:cubicBezTo>
                  <a:lnTo>
                    <a:pt x="101" y="3494"/>
                  </a:lnTo>
                  <a:cubicBezTo>
                    <a:pt x="45" y="3494"/>
                    <a:pt x="0" y="3539"/>
                    <a:pt x="0" y="3594"/>
                  </a:cubicBezTo>
                  <a:lnTo>
                    <a:pt x="0" y="4071"/>
                  </a:lnTo>
                  <a:cubicBezTo>
                    <a:pt x="0" y="4127"/>
                    <a:pt x="45" y="4172"/>
                    <a:pt x="101" y="4172"/>
                  </a:cubicBezTo>
                  <a:lnTo>
                    <a:pt x="346" y="4172"/>
                  </a:lnTo>
                  <a:cubicBezTo>
                    <a:pt x="392" y="4448"/>
                    <a:pt x="498" y="4713"/>
                    <a:pt x="658" y="4946"/>
                  </a:cubicBezTo>
                  <a:lnTo>
                    <a:pt x="480" y="5124"/>
                  </a:lnTo>
                  <a:cubicBezTo>
                    <a:pt x="441" y="5163"/>
                    <a:pt x="441" y="5227"/>
                    <a:pt x="480" y="5266"/>
                  </a:cubicBezTo>
                  <a:lnTo>
                    <a:pt x="817" y="5603"/>
                  </a:lnTo>
                  <a:cubicBezTo>
                    <a:pt x="836" y="5622"/>
                    <a:pt x="862" y="5633"/>
                    <a:pt x="888" y="5633"/>
                  </a:cubicBezTo>
                  <a:cubicBezTo>
                    <a:pt x="915" y="5633"/>
                    <a:pt x="940" y="5622"/>
                    <a:pt x="959" y="5603"/>
                  </a:cubicBezTo>
                  <a:lnTo>
                    <a:pt x="1131" y="5431"/>
                  </a:lnTo>
                  <a:cubicBezTo>
                    <a:pt x="1367" y="5599"/>
                    <a:pt x="1636" y="5713"/>
                    <a:pt x="1920" y="5763"/>
                  </a:cubicBezTo>
                  <a:lnTo>
                    <a:pt x="1920" y="6004"/>
                  </a:lnTo>
                  <a:cubicBezTo>
                    <a:pt x="1920" y="6059"/>
                    <a:pt x="1965" y="6104"/>
                    <a:pt x="2021" y="6104"/>
                  </a:cubicBezTo>
                  <a:lnTo>
                    <a:pt x="2498" y="6104"/>
                  </a:lnTo>
                  <a:cubicBezTo>
                    <a:pt x="2553" y="6104"/>
                    <a:pt x="2598" y="6059"/>
                    <a:pt x="2598" y="6004"/>
                  </a:cubicBezTo>
                  <a:lnTo>
                    <a:pt x="2598" y="5763"/>
                  </a:lnTo>
                  <a:cubicBezTo>
                    <a:pt x="2880" y="5713"/>
                    <a:pt x="3148" y="5601"/>
                    <a:pt x="3382" y="5435"/>
                  </a:cubicBezTo>
                  <a:lnTo>
                    <a:pt x="3559" y="5612"/>
                  </a:lnTo>
                  <a:cubicBezTo>
                    <a:pt x="3597" y="5650"/>
                    <a:pt x="3664" y="5650"/>
                    <a:pt x="3701" y="5612"/>
                  </a:cubicBezTo>
                  <a:lnTo>
                    <a:pt x="4038" y="5275"/>
                  </a:lnTo>
                  <a:cubicBezTo>
                    <a:pt x="4078" y="5235"/>
                    <a:pt x="4078" y="5172"/>
                    <a:pt x="4038" y="5133"/>
                  </a:cubicBezTo>
                  <a:lnTo>
                    <a:pt x="3857" y="4951"/>
                  </a:lnTo>
                  <a:cubicBezTo>
                    <a:pt x="4019" y="4717"/>
                    <a:pt x="4126" y="4450"/>
                    <a:pt x="4173" y="4172"/>
                  </a:cubicBezTo>
                  <a:lnTo>
                    <a:pt x="4443" y="4172"/>
                  </a:lnTo>
                  <a:cubicBezTo>
                    <a:pt x="4498" y="4172"/>
                    <a:pt x="4543" y="4127"/>
                    <a:pt x="4543" y="4071"/>
                  </a:cubicBezTo>
                  <a:lnTo>
                    <a:pt x="4543" y="3594"/>
                  </a:lnTo>
                  <a:cubicBezTo>
                    <a:pt x="4543" y="3539"/>
                    <a:pt x="4498" y="3494"/>
                    <a:pt x="4443" y="3494"/>
                  </a:cubicBezTo>
                  <a:close/>
                  <a:moveTo>
                    <a:pt x="2272" y="4891"/>
                  </a:moveTo>
                  <a:cubicBezTo>
                    <a:pt x="1687" y="4891"/>
                    <a:pt x="1214" y="4417"/>
                    <a:pt x="1214" y="3833"/>
                  </a:cubicBezTo>
                  <a:cubicBezTo>
                    <a:pt x="1214" y="3248"/>
                    <a:pt x="1687" y="2775"/>
                    <a:pt x="2272" y="2775"/>
                  </a:cubicBezTo>
                  <a:cubicBezTo>
                    <a:pt x="2856" y="2775"/>
                    <a:pt x="3330" y="3248"/>
                    <a:pt x="3330" y="3833"/>
                  </a:cubicBezTo>
                  <a:cubicBezTo>
                    <a:pt x="3330" y="4417"/>
                    <a:pt x="2856" y="4891"/>
                    <a:pt x="2272" y="4891"/>
                  </a:cubicBezTo>
                  <a:close/>
                  <a:moveTo>
                    <a:pt x="2674" y="3833"/>
                  </a:moveTo>
                  <a:cubicBezTo>
                    <a:pt x="2674" y="4055"/>
                    <a:pt x="2494" y="4235"/>
                    <a:pt x="2272" y="4235"/>
                  </a:cubicBezTo>
                  <a:cubicBezTo>
                    <a:pt x="2050" y="4235"/>
                    <a:pt x="1870" y="4055"/>
                    <a:pt x="1870" y="3833"/>
                  </a:cubicBezTo>
                  <a:cubicBezTo>
                    <a:pt x="1870" y="3611"/>
                    <a:pt x="2050" y="3431"/>
                    <a:pt x="2272" y="3431"/>
                  </a:cubicBezTo>
                  <a:cubicBezTo>
                    <a:pt x="2494" y="3431"/>
                    <a:pt x="2674" y="3611"/>
                    <a:pt x="2674" y="3833"/>
                  </a:cubicBezTo>
                  <a:close/>
                  <a:moveTo>
                    <a:pt x="5978" y="1583"/>
                  </a:moveTo>
                  <a:lnTo>
                    <a:pt x="5843" y="1525"/>
                  </a:lnTo>
                  <a:cubicBezTo>
                    <a:pt x="5879" y="1366"/>
                    <a:pt x="5880" y="1202"/>
                    <a:pt x="5846" y="1044"/>
                  </a:cubicBezTo>
                  <a:lnTo>
                    <a:pt x="5990" y="987"/>
                  </a:lnTo>
                  <a:cubicBezTo>
                    <a:pt x="6019" y="975"/>
                    <a:pt x="6033" y="942"/>
                    <a:pt x="6022" y="913"/>
                  </a:cubicBezTo>
                  <a:lnTo>
                    <a:pt x="5921" y="659"/>
                  </a:lnTo>
                  <a:cubicBezTo>
                    <a:pt x="5909" y="630"/>
                    <a:pt x="5876" y="616"/>
                    <a:pt x="5846" y="627"/>
                  </a:cubicBezTo>
                  <a:lnTo>
                    <a:pt x="5699" y="686"/>
                  </a:lnTo>
                  <a:cubicBezTo>
                    <a:pt x="5612" y="550"/>
                    <a:pt x="5497" y="435"/>
                    <a:pt x="5362" y="348"/>
                  </a:cubicBezTo>
                  <a:lnTo>
                    <a:pt x="5424" y="204"/>
                  </a:lnTo>
                  <a:cubicBezTo>
                    <a:pt x="5430" y="190"/>
                    <a:pt x="5430" y="175"/>
                    <a:pt x="5424" y="160"/>
                  </a:cubicBezTo>
                  <a:cubicBezTo>
                    <a:pt x="5419" y="146"/>
                    <a:pt x="5408" y="135"/>
                    <a:pt x="5394" y="129"/>
                  </a:cubicBezTo>
                  <a:lnTo>
                    <a:pt x="5144" y="21"/>
                  </a:lnTo>
                  <a:cubicBezTo>
                    <a:pt x="5115" y="9"/>
                    <a:pt x="5081" y="22"/>
                    <a:pt x="5068" y="51"/>
                  </a:cubicBezTo>
                  <a:lnTo>
                    <a:pt x="5005" y="199"/>
                  </a:lnTo>
                  <a:cubicBezTo>
                    <a:pt x="4851" y="164"/>
                    <a:pt x="4693" y="163"/>
                    <a:pt x="4540" y="194"/>
                  </a:cubicBezTo>
                  <a:lnTo>
                    <a:pt x="4480" y="44"/>
                  </a:lnTo>
                  <a:cubicBezTo>
                    <a:pt x="4468" y="15"/>
                    <a:pt x="4435" y="0"/>
                    <a:pt x="4405" y="12"/>
                  </a:cubicBezTo>
                  <a:lnTo>
                    <a:pt x="4152" y="113"/>
                  </a:lnTo>
                  <a:cubicBezTo>
                    <a:pt x="4123" y="125"/>
                    <a:pt x="4108" y="158"/>
                    <a:pt x="4120" y="187"/>
                  </a:cubicBezTo>
                  <a:lnTo>
                    <a:pt x="4180" y="337"/>
                  </a:lnTo>
                  <a:cubicBezTo>
                    <a:pt x="4046" y="420"/>
                    <a:pt x="3931" y="532"/>
                    <a:pt x="3843" y="663"/>
                  </a:cubicBezTo>
                  <a:lnTo>
                    <a:pt x="3699" y="601"/>
                  </a:lnTo>
                  <a:cubicBezTo>
                    <a:pt x="3670" y="589"/>
                    <a:pt x="3636" y="602"/>
                    <a:pt x="3624" y="631"/>
                  </a:cubicBezTo>
                  <a:lnTo>
                    <a:pt x="3516" y="881"/>
                  </a:lnTo>
                  <a:cubicBezTo>
                    <a:pt x="3510" y="896"/>
                    <a:pt x="3510" y="911"/>
                    <a:pt x="3515" y="925"/>
                  </a:cubicBezTo>
                  <a:cubicBezTo>
                    <a:pt x="3521" y="940"/>
                    <a:pt x="3532" y="951"/>
                    <a:pt x="3546" y="957"/>
                  </a:cubicBezTo>
                  <a:lnTo>
                    <a:pt x="3687" y="1017"/>
                  </a:lnTo>
                  <a:cubicBezTo>
                    <a:pt x="3649" y="1173"/>
                    <a:pt x="3645" y="1334"/>
                    <a:pt x="3675" y="1491"/>
                  </a:cubicBezTo>
                  <a:lnTo>
                    <a:pt x="3541" y="1545"/>
                  </a:lnTo>
                  <a:cubicBezTo>
                    <a:pt x="3512" y="1556"/>
                    <a:pt x="3497" y="1590"/>
                    <a:pt x="3509" y="1619"/>
                  </a:cubicBezTo>
                  <a:lnTo>
                    <a:pt x="3610" y="1872"/>
                  </a:lnTo>
                  <a:cubicBezTo>
                    <a:pt x="3621" y="1902"/>
                    <a:pt x="3655" y="1916"/>
                    <a:pt x="3684" y="1904"/>
                  </a:cubicBezTo>
                  <a:lnTo>
                    <a:pt x="3814" y="1853"/>
                  </a:lnTo>
                  <a:cubicBezTo>
                    <a:pt x="3897" y="1990"/>
                    <a:pt x="4009" y="2108"/>
                    <a:pt x="4143" y="2198"/>
                  </a:cubicBezTo>
                  <a:lnTo>
                    <a:pt x="4087" y="2330"/>
                  </a:lnTo>
                  <a:cubicBezTo>
                    <a:pt x="4074" y="2359"/>
                    <a:pt x="4087" y="2393"/>
                    <a:pt x="4117" y="2405"/>
                  </a:cubicBezTo>
                  <a:lnTo>
                    <a:pt x="4367" y="2513"/>
                  </a:lnTo>
                  <a:cubicBezTo>
                    <a:pt x="4381" y="2519"/>
                    <a:pt x="4397" y="2519"/>
                    <a:pt x="4411" y="2514"/>
                  </a:cubicBezTo>
                  <a:cubicBezTo>
                    <a:pt x="4425" y="2508"/>
                    <a:pt x="4436" y="2497"/>
                    <a:pt x="4442" y="2483"/>
                  </a:cubicBezTo>
                  <a:lnTo>
                    <a:pt x="4497" y="2355"/>
                  </a:lnTo>
                  <a:cubicBezTo>
                    <a:pt x="4658" y="2395"/>
                    <a:pt x="4825" y="2398"/>
                    <a:pt x="4986" y="2365"/>
                  </a:cubicBezTo>
                  <a:lnTo>
                    <a:pt x="5037" y="2493"/>
                  </a:lnTo>
                  <a:cubicBezTo>
                    <a:pt x="5049" y="2522"/>
                    <a:pt x="5082" y="2537"/>
                    <a:pt x="5112" y="2525"/>
                  </a:cubicBezTo>
                  <a:lnTo>
                    <a:pt x="5365" y="2424"/>
                  </a:lnTo>
                  <a:cubicBezTo>
                    <a:pt x="5394" y="2413"/>
                    <a:pt x="5409" y="2379"/>
                    <a:pt x="5397" y="2350"/>
                  </a:cubicBezTo>
                  <a:lnTo>
                    <a:pt x="5346" y="2222"/>
                  </a:lnTo>
                  <a:cubicBezTo>
                    <a:pt x="5485" y="2136"/>
                    <a:pt x="5604" y="2020"/>
                    <a:pt x="5693" y="1882"/>
                  </a:cubicBezTo>
                  <a:lnTo>
                    <a:pt x="5825" y="1939"/>
                  </a:lnTo>
                  <a:cubicBezTo>
                    <a:pt x="5852" y="1951"/>
                    <a:pt x="5888" y="1937"/>
                    <a:pt x="5900" y="1909"/>
                  </a:cubicBezTo>
                  <a:lnTo>
                    <a:pt x="6008" y="1658"/>
                  </a:lnTo>
                  <a:cubicBezTo>
                    <a:pt x="6020" y="1629"/>
                    <a:pt x="6007" y="1595"/>
                    <a:pt x="5978" y="1583"/>
                  </a:cubicBezTo>
                  <a:close/>
                  <a:moveTo>
                    <a:pt x="4989" y="1828"/>
                  </a:moveTo>
                  <a:cubicBezTo>
                    <a:pt x="4678" y="1951"/>
                    <a:pt x="4327" y="1800"/>
                    <a:pt x="4203" y="1489"/>
                  </a:cubicBezTo>
                  <a:cubicBezTo>
                    <a:pt x="4080" y="1179"/>
                    <a:pt x="4231" y="828"/>
                    <a:pt x="4542" y="704"/>
                  </a:cubicBezTo>
                  <a:cubicBezTo>
                    <a:pt x="4852" y="581"/>
                    <a:pt x="5204" y="732"/>
                    <a:pt x="5327" y="1042"/>
                  </a:cubicBezTo>
                  <a:cubicBezTo>
                    <a:pt x="5451" y="1353"/>
                    <a:pt x="5299" y="1704"/>
                    <a:pt x="4989" y="1828"/>
                  </a:cubicBezTo>
                  <a:close/>
                  <a:moveTo>
                    <a:pt x="4979" y="1181"/>
                  </a:moveTo>
                  <a:cubicBezTo>
                    <a:pt x="5025" y="1299"/>
                    <a:pt x="4968" y="1432"/>
                    <a:pt x="4850" y="1479"/>
                  </a:cubicBezTo>
                  <a:cubicBezTo>
                    <a:pt x="4732" y="1526"/>
                    <a:pt x="4599" y="1468"/>
                    <a:pt x="4552" y="1351"/>
                  </a:cubicBezTo>
                  <a:cubicBezTo>
                    <a:pt x="4505" y="1233"/>
                    <a:pt x="4563" y="1099"/>
                    <a:pt x="4680" y="1053"/>
                  </a:cubicBezTo>
                  <a:cubicBezTo>
                    <a:pt x="4798" y="1006"/>
                    <a:pt x="4932" y="1063"/>
                    <a:pt x="4979" y="1181"/>
                  </a:cubicBez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684270" y="1837690"/>
              <a:ext cx="1308735" cy="1308735"/>
              <a:chOff x="6069722" y="2443655"/>
              <a:chExt cx="1308538" cy="1308538"/>
            </a:xfrm>
          </p:grpSpPr>
          <p:sp>
            <p:nvSpPr>
              <p:cNvPr id="8" name="泪滴形 7"/>
              <p:cNvSpPr/>
              <p:nvPr/>
            </p:nvSpPr>
            <p:spPr>
              <a:xfrm rot="8100000">
                <a:off x="6069722" y="2443655"/>
                <a:ext cx="1308538" cy="1308538"/>
              </a:xfrm>
              <a:prstGeom prst="teardrop">
                <a:avLst>
                  <a:gd name="adj" fmla="val 91718"/>
                </a:avLst>
              </a:prstGeom>
              <a:solidFill>
                <a:srgbClr val="2A2D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137545" y="2511479"/>
                <a:ext cx="1172892" cy="1172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17"/>
            <p:cNvSpPr txBox="1"/>
            <p:nvPr/>
          </p:nvSpPr>
          <p:spPr>
            <a:xfrm>
              <a:off x="3320415" y="3979545"/>
              <a:ext cx="2036445" cy="614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ctr" eaLnBrk="0" hangingPunct="0">
                <a:defRPr/>
              </a:pPr>
              <a:r>
                <a:rPr lang="zh-CN" altLang="en-US" b="1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128家制定鼓励</a:t>
              </a:r>
              <a:endParaRPr lang="zh-CN" altLang="en-US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0" hangingPunct="0">
                <a:defRPr/>
              </a:pPr>
              <a:r>
                <a:rPr lang="zh-CN" altLang="en-US" b="1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通过平台采购政策</a:t>
              </a:r>
              <a:endParaRPr lang="zh-CN" altLang="en-US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文本框 18"/>
            <p:cNvSpPr txBox="1"/>
            <p:nvPr/>
          </p:nvSpPr>
          <p:spPr>
            <a:xfrm>
              <a:off x="3380740" y="3571240"/>
              <a:ext cx="1915795" cy="36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</a:defRPr>
              </a:lvl1pPr>
            </a:lstStyle>
            <a:p>
              <a:pPr algn="ctr"/>
              <a:r>
                <a:rPr lang="zh-CN" altLang="en-US" b="1" spc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鼓励上线</a:t>
              </a:r>
              <a:endParaRPr lang="zh-CN" altLang="en-US" b="1" spc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19" name="图形 13" descr="拍手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991" y="2024326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11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12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13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4.xml><?xml version="1.0" encoding="utf-8"?>
<p:tagLst xmlns:p="http://schemas.openxmlformats.org/presentationml/2006/main">
  <p:tag name="PA" val="v5.2.4"/>
</p:tagLst>
</file>

<file path=ppt/tags/tag15.xml><?xml version="1.0" encoding="utf-8"?>
<p:tagLst xmlns:p="http://schemas.openxmlformats.org/presentationml/2006/main">
  <p:tag name="PA" val="v5.2.4"/>
</p:tagLst>
</file>

<file path=ppt/tags/tag16.xml><?xml version="1.0" encoding="utf-8"?>
<p:tagLst xmlns:p="http://schemas.openxmlformats.org/presentationml/2006/main">
  <p:tag name="PA" val="v5.2.4"/>
</p:tagLst>
</file>

<file path=ppt/tags/tag17.xml><?xml version="1.0" encoding="utf-8"?>
<p:tagLst xmlns:p="http://schemas.openxmlformats.org/presentationml/2006/main">
  <p:tag name="KSO_WM_DOC_GUID" val="{2d12fec0-9725-4120-aea4-f7c8e2d8452f}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ags/tag5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1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77AF"/>
      </a:accent1>
      <a:accent2>
        <a:srgbClr val="3EA0C6"/>
      </a:accent2>
      <a:accent3>
        <a:srgbClr val="3477AF"/>
      </a:accent3>
      <a:accent4>
        <a:srgbClr val="3EA0C6"/>
      </a:accent4>
      <a:accent5>
        <a:srgbClr val="3477AF"/>
      </a:accent5>
      <a:accent6>
        <a:srgbClr val="3EA0C6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1789</Words>
  <Application>WPS 演示</Application>
  <PresentationFormat>宽屏</PresentationFormat>
  <Paragraphs>337</Paragraphs>
  <Slides>38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FZHei-B01S</vt:lpstr>
      <vt:lpstr>Arial Narrow</vt:lpstr>
      <vt:lpstr>Calibri</vt:lpstr>
      <vt:lpstr>Impact</vt:lpstr>
      <vt:lpstr>黑体</vt:lpstr>
      <vt:lpstr>楷体</vt:lpstr>
      <vt:lpstr>字魂创粗黑</vt:lpstr>
      <vt:lpstr>思源黑体 CN Bold</vt:lpstr>
      <vt:lpstr>思源黑体 CN Medium</vt:lpstr>
      <vt:lpstr>微软雅黑 Light</vt:lpstr>
      <vt:lpstr>等线</vt:lpstr>
      <vt:lpstr>Arial Unicode MS</vt:lpstr>
      <vt:lpstr>华文仿宋</vt:lpstr>
      <vt:lpstr>Times New Roman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发怒的喷火恐龙</cp:lastModifiedBy>
  <cp:revision>307</cp:revision>
  <dcterms:created xsi:type="dcterms:W3CDTF">2018-05-21T07:35:00Z</dcterms:created>
  <dcterms:modified xsi:type="dcterms:W3CDTF">2021-03-02T09:13:05Z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SaveFontToCloudKey">
    <vt:lpwstr>423586887_cloud</vt:lpwstr>
  </property>
</Properties>
</file>