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0" r:id="rId2"/>
    <p:sldId id="3210" r:id="rId3"/>
    <p:sldId id="325" r:id="rId4"/>
    <p:sldId id="430" r:id="rId5"/>
    <p:sldId id="431" r:id="rId6"/>
    <p:sldId id="432" r:id="rId7"/>
    <p:sldId id="433" r:id="rId8"/>
    <p:sldId id="434" r:id="rId9"/>
    <p:sldId id="3211" r:id="rId10"/>
    <p:sldId id="3209" r:id="rId11"/>
  </p:sldIdLst>
  <p:sldSz cx="12195175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47"/>
    <a:srgbClr val="D9D9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90" autoAdjust="0"/>
    <p:restoredTop sz="94660"/>
  </p:normalViewPr>
  <p:slideViewPr>
    <p:cSldViewPr showGuides="1">
      <p:cViewPr varScale="1">
        <p:scale>
          <a:sx n="86" d="100"/>
          <a:sy n="86" d="100"/>
        </p:scale>
        <p:origin x="634" y="62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83C92-011B-4FD0-87DD-E6CE42527E8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65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83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57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485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8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71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14:doors dir="vert"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pPr/>
              <a:t>2021/5/17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" t="22575" r="10331" b="28347"/>
          <a:stretch/>
        </p:blipFill>
        <p:spPr>
          <a:xfrm rot="10800000" flipV="1">
            <a:off x="-17463" y="152566"/>
            <a:ext cx="12344400" cy="6876833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439511" y="2564904"/>
            <a:ext cx="11316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人帮简体" panose="03000509000000000000" pitchFamily="65" charset="-122"/>
                <a:ea typeface="方正正大黑简体" panose="02000000000000000000"/>
              </a:rPr>
              <a:t>设备设施维修业务</a:t>
            </a:r>
            <a:endParaRPr lang="en-US" altLang="zh-CN" sz="6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胡晓波男人帮简体" panose="03000509000000000000" pitchFamily="65" charset="-122"/>
              <a:ea typeface="方正正大黑简体" panose="02000000000000000000"/>
            </a:endParaRPr>
          </a:p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胡晓波男人帮简体" panose="03000509000000000000" pitchFamily="65" charset="-122"/>
                <a:ea typeface="方正正大黑简体" panose="02000000000000000000"/>
              </a:rPr>
              <a:t>操作流程介绍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方正正大黑简体" panose="02000000000000000000"/>
              </a:rPr>
              <a:t>                                    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ea typeface="方正正大黑简体" panose="02000000000000000000"/>
            </a:endParaRPr>
          </a:p>
        </p:txBody>
      </p:sp>
      <p:pic>
        <p:nvPicPr>
          <p:cNvPr id="36" name="Pianoboy - The truth that you lea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98575" y="7683500"/>
            <a:ext cx="609600" cy="609600"/>
          </a:xfrm>
          <a:prstGeom prst="rect">
            <a:avLst/>
          </a:prstGeom>
        </p:spPr>
      </p:pic>
      <p:sp>
        <p:nvSpPr>
          <p:cNvPr id="38" name="TextBox 65"/>
          <p:cNvSpPr txBox="1"/>
          <p:nvPr/>
        </p:nvSpPr>
        <p:spPr>
          <a:xfrm>
            <a:off x="8775987" y="8332409"/>
            <a:ext cx="857927" cy="362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53" dirty="0"/>
              <a:t>延时符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4C9E316-75D3-46EB-9F84-FD495D5EC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5" y="759879"/>
            <a:ext cx="3024336" cy="84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4">
            <a:extLst>
              <a:ext uri="{FF2B5EF4-FFF2-40B4-BE49-F238E27FC236}">
                <a16:creationId xmlns:a16="http://schemas.microsoft.com/office/drawing/2014/main" id="{50B03808-A2F9-407E-BFBF-5FE420EEE7C5}"/>
              </a:ext>
            </a:extLst>
          </p:cNvPr>
          <p:cNvSpPr txBox="1"/>
          <p:nvPr/>
        </p:nvSpPr>
        <p:spPr>
          <a:xfrm>
            <a:off x="8324430" y="558924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实验室与设备管理处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王文俊 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15692165285</a:t>
            </a:r>
            <a:endParaRPr lang="id-ID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571798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设备处\学校图片\11 - 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" y="-189536"/>
            <a:ext cx="12192000" cy="8126912"/>
          </a:xfrm>
          <a:prstGeom prst="rect">
            <a:avLst/>
          </a:prstGeom>
          <a:noFill/>
        </p:spPr>
      </p:pic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8649006" y="5459883"/>
            <a:ext cx="3318956" cy="7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172" b="1" cap="all" dirty="0">
                <a:solidFill>
                  <a:schemeClr val="bg1"/>
                </a:solidFill>
                <a:cs typeface="Arial" panose="020B0604020202020204" pitchFamily="34" charset="0"/>
              </a:rPr>
              <a:t>谢谢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24CFBA-3D76-438A-BD66-9FEC0A1DC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3" y="321781"/>
            <a:ext cx="3105118" cy="8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4">
            <a:extLst>
              <a:ext uri="{FF2B5EF4-FFF2-40B4-BE49-F238E27FC236}">
                <a16:creationId xmlns:a16="http://schemas.microsoft.com/office/drawing/2014/main" id="{3B54B487-A4B8-4FA2-A866-95F58A21DAC4}"/>
              </a:ext>
            </a:extLst>
          </p:cNvPr>
          <p:cNvSpPr txBox="1"/>
          <p:nvPr/>
        </p:nvSpPr>
        <p:spPr>
          <a:xfrm>
            <a:off x="8580292" y="619425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王文俊  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15692165285</a:t>
            </a:r>
            <a:endParaRPr lang="id-ID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19447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B0C125-BED9-4BBF-ACF9-8011F6C34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6" y="0"/>
            <a:ext cx="11777761" cy="70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714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6DB339D-3A21-4A1D-B3B3-98A832DF4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1" y="188640"/>
            <a:ext cx="4450068" cy="12961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717BFFF-37C0-48FE-A42A-CEF363710D64}"/>
              </a:ext>
            </a:extLst>
          </p:cNvPr>
          <p:cNvSpPr txBox="1"/>
          <p:nvPr/>
        </p:nvSpPr>
        <p:spPr>
          <a:xfrm>
            <a:off x="313855" y="1365727"/>
            <a:ext cx="11881320" cy="5492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</a:rPr>
              <a:t>、维修金额  </a:t>
            </a:r>
            <a:r>
              <a:rPr lang="zh-CN" altLang="zh-CN" sz="2400" b="1" dirty="0">
                <a:solidFill>
                  <a:srgbClr val="FF0000"/>
                </a:solidFill>
              </a:rPr>
              <a:t>≤</a:t>
            </a:r>
            <a:r>
              <a:rPr lang="en-US" altLang="zh-CN" sz="2400" b="1" dirty="0">
                <a:solidFill>
                  <a:srgbClr val="FF0000"/>
                </a:solidFill>
              </a:rPr>
              <a:t>1000</a:t>
            </a:r>
            <a:r>
              <a:rPr lang="zh-CN" altLang="en-US" sz="2400" b="1" dirty="0">
                <a:solidFill>
                  <a:srgbClr val="FF0000"/>
                </a:solidFill>
              </a:rPr>
              <a:t>元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effectLst/>
              </a:rPr>
              <a:t>设备保管人提出申请</a:t>
            </a:r>
            <a:r>
              <a:rPr lang="en-US" altLang="zh-CN" sz="2400" dirty="0">
                <a:effectLst/>
              </a:rPr>
              <a:t>——</a:t>
            </a:r>
            <a:r>
              <a:rPr lang="zh-CN" altLang="en-US" sz="2400" dirty="0">
                <a:effectLst/>
              </a:rPr>
              <a:t>实验室主任</a:t>
            </a:r>
            <a:r>
              <a:rPr lang="en-US" altLang="zh-CN" sz="2400" dirty="0">
                <a:effectLst/>
              </a:rPr>
              <a:t>/</a:t>
            </a:r>
            <a:r>
              <a:rPr lang="zh-CN" altLang="en-US" sz="2400" dirty="0">
                <a:effectLst/>
              </a:rPr>
              <a:t>部门办公室审批</a:t>
            </a:r>
            <a:r>
              <a:rPr lang="en-US" altLang="zh-CN" sz="2400" dirty="0">
                <a:effectLst/>
              </a:rPr>
              <a:t>——</a:t>
            </a:r>
            <a:r>
              <a:rPr lang="zh-CN" altLang="en-US" sz="2400" dirty="0">
                <a:effectLst/>
              </a:rPr>
              <a:t>完成。</a:t>
            </a:r>
            <a:endParaRPr lang="en-US" altLang="zh-CN" sz="2400" dirty="0">
              <a:effectLst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</a:rPr>
              <a:t>维修金额 </a:t>
            </a:r>
            <a:r>
              <a:rPr lang="en-US" altLang="zh-CN" sz="2400" b="1" dirty="0">
                <a:solidFill>
                  <a:srgbClr val="FF0000"/>
                </a:solidFill>
              </a:rPr>
              <a:t>1000</a:t>
            </a:r>
            <a:r>
              <a:rPr lang="zh-CN" altLang="en-US" sz="2400" b="1" dirty="0">
                <a:solidFill>
                  <a:srgbClr val="FF0000"/>
                </a:solidFill>
              </a:rPr>
              <a:t>元</a:t>
            </a:r>
            <a:r>
              <a:rPr lang="en-US" altLang="zh-CN" sz="2400" b="1" dirty="0">
                <a:solidFill>
                  <a:srgbClr val="FF0000"/>
                </a:solidFill>
              </a:rPr>
              <a:t>—30000</a:t>
            </a:r>
            <a:r>
              <a:rPr lang="zh-CN" altLang="en-US" sz="2400" b="1" dirty="0">
                <a:solidFill>
                  <a:srgbClr val="FF0000"/>
                </a:solidFill>
              </a:rPr>
              <a:t>元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effectLst/>
              </a:rPr>
              <a:t>设备保管人提出申请</a:t>
            </a:r>
            <a:r>
              <a:rPr lang="en-US" altLang="zh-CN" sz="2400" dirty="0">
                <a:effectLst/>
              </a:rPr>
              <a:t>——</a:t>
            </a:r>
            <a:r>
              <a:rPr lang="zh-CN" altLang="en-US" sz="2400" dirty="0">
                <a:effectLst/>
              </a:rPr>
              <a:t>实验室主任</a:t>
            </a:r>
            <a:r>
              <a:rPr lang="en-US" altLang="zh-CN" sz="2400" dirty="0">
                <a:effectLst/>
              </a:rPr>
              <a:t>/</a:t>
            </a:r>
            <a:r>
              <a:rPr lang="zh-CN" altLang="en-US" sz="2400" dirty="0">
                <a:effectLst/>
              </a:rPr>
              <a:t>部门办公室审批</a:t>
            </a:r>
            <a:r>
              <a:rPr lang="en-US" altLang="zh-CN" sz="2400" dirty="0">
                <a:effectLst/>
              </a:rPr>
              <a:t>——</a:t>
            </a:r>
            <a:r>
              <a:rPr lang="zh-CN" altLang="en-US" sz="2400" dirty="0">
                <a:effectLst/>
              </a:rPr>
              <a:t>学院</a:t>
            </a:r>
            <a:r>
              <a:rPr lang="en-US" altLang="zh-CN" sz="2400" dirty="0">
                <a:effectLst/>
              </a:rPr>
              <a:t>/</a:t>
            </a:r>
            <a:r>
              <a:rPr lang="zh-CN" altLang="en-US" sz="2400" dirty="0">
                <a:effectLst/>
              </a:rPr>
              <a:t>部门负责人审批</a:t>
            </a:r>
            <a:r>
              <a:rPr lang="en-US" altLang="zh-CN" sz="2400" dirty="0">
                <a:effectLst/>
              </a:rPr>
              <a:t>——</a:t>
            </a:r>
            <a:r>
              <a:rPr lang="zh-CN" altLang="en-US" sz="2400" dirty="0">
                <a:effectLst/>
              </a:rPr>
              <a:t>完成。</a:t>
            </a:r>
            <a:endParaRPr lang="en-US" altLang="zh-CN" sz="2400" dirty="0">
              <a:effectLst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</a:rPr>
              <a:t>维修金额 </a:t>
            </a:r>
            <a:r>
              <a:rPr lang="zh-CN" altLang="zh-CN" sz="2400" b="1" dirty="0">
                <a:solidFill>
                  <a:srgbClr val="FF0000"/>
                </a:solidFill>
              </a:rPr>
              <a:t>≥</a:t>
            </a:r>
            <a:r>
              <a:rPr lang="en-US" altLang="zh-CN" sz="2400" b="1" dirty="0">
                <a:solidFill>
                  <a:srgbClr val="FF0000"/>
                </a:solidFill>
              </a:rPr>
              <a:t>30000</a:t>
            </a:r>
            <a:r>
              <a:rPr lang="zh-CN" altLang="en-US" sz="2400" b="1" dirty="0">
                <a:solidFill>
                  <a:srgbClr val="FF0000"/>
                </a:solidFill>
              </a:rPr>
              <a:t>元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effectLst/>
              </a:rPr>
              <a:t>设备保管人提出申请</a:t>
            </a:r>
            <a:r>
              <a:rPr lang="en-US" altLang="zh-CN" sz="2400" dirty="0">
                <a:effectLst/>
              </a:rPr>
              <a:t>——</a:t>
            </a:r>
            <a:r>
              <a:rPr lang="zh-CN" altLang="en-US" sz="2400" dirty="0">
                <a:effectLst/>
              </a:rPr>
              <a:t>实验室主任</a:t>
            </a:r>
            <a:r>
              <a:rPr lang="en-US" altLang="zh-CN" sz="2400" dirty="0">
                <a:effectLst/>
              </a:rPr>
              <a:t>/</a:t>
            </a:r>
            <a:r>
              <a:rPr lang="zh-CN" altLang="en-US" sz="2400" dirty="0">
                <a:effectLst/>
              </a:rPr>
              <a:t>部门办公室审批</a:t>
            </a:r>
            <a:r>
              <a:rPr lang="en-US" altLang="zh-CN" sz="2400" dirty="0">
                <a:effectLst/>
              </a:rPr>
              <a:t>——</a:t>
            </a:r>
            <a:r>
              <a:rPr lang="zh-CN" altLang="en-US" sz="2400" dirty="0">
                <a:effectLst/>
              </a:rPr>
              <a:t>学院</a:t>
            </a:r>
            <a:r>
              <a:rPr lang="en-US" altLang="zh-CN" sz="2400" dirty="0">
                <a:effectLst/>
              </a:rPr>
              <a:t>/</a:t>
            </a:r>
            <a:r>
              <a:rPr lang="zh-CN" altLang="en-US" sz="2400" dirty="0">
                <a:effectLst/>
              </a:rPr>
              <a:t>部门负责人审批</a:t>
            </a:r>
            <a:r>
              <a:rPr lang="en-US" altLang="zh-CN" sz="2400" dirty="0">
                <a:effectLst/>
              </a:rPr>
              <a:t>——</a:t>
            </a:r>
            <a:r>
              <a:rPr lang="zh-CN" altLang="en-US" sz="2400" dirty="0">
                <a:effectLst/>
              </a:rPr>
              <a:t>实验室与设备管理处审批</a:t>
            </a:r>
            <a:r>
              <a:rPr lang="en-US" altLang="zh-CN" sz="2400" dirty="0">
                <a:effectLst/>
              </a:rPr>
              <a:t>——</a:t>
            </a:r>
            <a:r>
              <a:rPr lang="zh-CN" altLang="en-US" sz="2400" dirty="0">
                <a:effectLst/>
              </a:rPr>
              <a:t>完成。</a:t>
            </a:r>
            <a:endParaRPr lang="en-US" altLang="zh-CN" sz="2400" dirty="0">
              <a:effectLst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184780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>
            <a:extLst>
              <a:ext uri="{FF2B5EF4-FFF2-40B4-BE49-F238E27FC236}">
                <a16:creationId xmlns:a16="http://schemas.microsoft.com/office/drawing/2014/main" id="{7FC60254-1EB2-4BBF-A7DF-E7900920EE52}"/>
              </a:ext>
            </a:extLst>
          </p:cNvPr>
          <p:cNvSpPr txBox="1"/>
          <p:nvPr/>
        </p:nvSpPr>
        <p:spPr>
          <a:xfrm>
            <a:off x="144926" y="356660"/>
            <a:ext cx="57606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维修管理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B1D72D-A494-4AA9-93ED-9B6355850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42" y="1630772"/>
            <a:ext cx="3479800" cy="48087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9DB537-DEDC-48A9-9BEE-8CD8E26B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844" y="1700809"/>
            <a:ext cx="3416300" cy="21359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4979" y="1124745"/>
            <a:ext cx="326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部门资产管理员界面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957770" y="1144990"/>
            <a:ext cx="326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普通用户界面</a:t>
            </a:r>
          </a:p>
        </p:txBody>
      </p:sp>
      <p:sp>
        <p:nvSpPr>
          <p:cNvPr id="8" name="右箭头 7"/>
          <p:cNvSpPr/>
          <p:nvPr/>
        </p:nvSpPr>
        <p:spPr>
          <a:xfrm>
            <a:off x="3874287" y="3044958"/>
            <a:ext cx="480053" cy="192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右箭头 8"/>
          <p:cNvSpPr/>
          <p:nvPr/>
        </p:nvSpPr>
        <p:spPr>
          <a:xfrm>
            <a:off x="3857863" y="4035162"/>
            <a:ext cx="480053" cy="192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右箭头 9"/>
          <p:cNvSpPr/>
          <p:nvPr/>
        </p:nvSpPr>
        <p:spPr>
          <a:xfrm>
            <a:off x="3873603" y="5045335"/>
            <a:ext cx="480053" cy="192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右箭头 10"/>
          <p:cNvSpPr/>
          <p:nvPr/>
        </p:nvSpPr>
        <p:spPr>
          <a:xfrm>
            <a:off x="3873603" y="5903952"/>
            <a:ext cx="480053" cy="192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4353657" y="2935783"/>
            <a:ext cx="328010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/>
              <a:t>维修单填写入口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59720" y="3925987"/>
            <a:ext cx="37540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67" dirty="0"/>
              <a:t>待审核的业务、审核退回的业务</a:t>
            </a:r>
          </a:p>
        </p:txBody>
      </p:sp>
      <p:sp>
        <p:nvSpPr>
          <p:cNvPr id="5" name="矩形 4"/>
          <p:cNvSpPr/>
          <p:nvPr/>
        </p:nvSpPr>
        <p:spPr>
          <a:xfrm>
            <a:off x="4353657" y="4873932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7" dirty="0"/>
              <a:t>已审核的业务</a:t>
            </a:r>
          </a:p>
        </p:txBody>
      </p:sp>
      <p:sp>
        <p:nvSpPr>
          <p:cNvPr id="15" name="矩形 14"/>
          <p:cNvSpPr/>
          <p:nvPr/>
        </p:nvSpPr>
        <p:spPr>
          <a:xfrm>
            <a:off x="4353656" y="5753741"/>
            <a:ext cx="448392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7" dirty="0"/>
              <a:t>维修申请单、验收单打印，查看维修单据</a:t>
            </a:r>
          </a:p>
        </p:txBody>
      </p:sp>
    </p:spTree>
    <p:extLst>
      <p:ext uri="{BB962C8B-B14F-4D97-AF65-F5344CB8AC3E}">
        <p14:creationId xmlns:p14="http://schemas.microsoft.com/office/powerpoint/2010/main" val="238212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739C13E-7E96-45BE-860D-D13336D41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7" y="1508787"/>
            <a:ext cx="11521280" cy="460851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6947" y="530420"/>
            <a:ext cx="1555234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3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维修单选择</a:t>
            </a:r>
          </a:p>
        </p:txBody>
      </p:sp>
    </p:spTree>
    <p:extLst>
      <p:ext uri="{BB962C8B-B14F-4D97-AF65-F5344CB8AC3E}">
        <p14:creationId xmlns:p14="http://schemas.microsoft.com/office/powerpoint/2010/main" val="169001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81AFB7E-7518-4A3A-AD19-B25CF1606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47" y="1316766"/>
            <a:ext cx="11521280" cy="521223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0EE982F-7E26-4E76-A159-A5E8B1804FD2}"/>
              </a:ext>
            </a:extLst>
          </p:cNvPr>
          <p:cNvSpPr txBox="1"/>
          <p:nvPr/>
        </p:nvSpPr>
        <p:spPr>
          <a:xfrm>
            <a:off x="336947" y="476672"/>
            <a:ext cx="331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固定资产维修单填写</a:t>
            </a:r>
          </a:p>
        </p:txBody>
      </p:sp>
    </p:spTree>
    <p:extLst>
      <p:ext uri="{BB962C8B-B14F-4D97-AF65-F5344CB8AC3E}">
        <p14:creationId xmlns:p14="http://schemas.microsoft.com/office/powerpoint/2010/main" val="307559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91316C-8600-4C18-8E2B-33E5E9DB0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8" y="1412777"/>
            <a:ext cx="11184565" cy="51369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D5FB5D9-8429-4383-9300-9A4F8BB3CF8E}"/>
              </a:ext>
            </a:extLst>
          </p:cNvPr>
          <p:cNvSpPr txBox="1"/>
          <p:nvPr/>
        </p:nvSpPr>
        <p:spPr>
          <a:xfrm>
            <a:off x="336947" y="548680"/>
            <a:ext cx="331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非固定资产维修单填写</a:t>
            </a:r>
          </a:p>
        </p:txBody>
      </p:sp>
    </p:spTree>
    <p:extLst>
      <p:ext uri="{BB962C8B-B14F-4D97-AF65-F5344CB8AC3E}">
        <p14:creationId xmlns:p14="http://schemas.microsoft.com/office/powerpoint/2010/main" val="96486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D5FB5D9-8429-4383-9300-9A4F8BB3CF8E}"/>
              </a:ext>
            </a:extLst>
          </p:cNvPr>
          <p:cNvSpPr txBox="1"/>
          <p:nvPr/>
        </p:nvSpPr>
        <p:spPr>
          <a:xfrm>
            <a:off x="336947" y="638657"/>
            <a:ext cx="3311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资产维修查询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94B94E1-6082-451E-B389-862E059FA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4" y="1412776"/>
            <a:ext cx="1137658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0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43C43FD-E522-4933-AB78-33AE4D319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35" y="130576"/>
            <a:ext cx="5847056" cy="65968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C9CBD6C-ECFA-4DA3-B6D5-258497C96624}"/>
              </a:ext>
            </a:extLst>
          </p:cNvPr>
          <p:cNvSpPr txBox="1"/>
          <p:nvPr/>
        </p:nvSpPr>
        <p:spPr>
          <a:xfrm>
            <a:off x="985019" y="2924944"/>
            <a:ext cx="31683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电子审批单</a:t>
            </a:r>
            <a:endParaRPr lang="zh-CN" altLang="en-US" sz="4000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B36FE00B-7FAB-4FEB-96C3-7F3630F3988B}"/>
              </a:ext>
            </a:extLst>
          </p:cNvPr>
          <p:cNvSpPr/>
          <p:nvPr/>
        </p:nvSpPr>
        <p:spPr>
          <a:xfrm>
            <a:off x="9409955" y="1484784"/>
            <a:ext cx="864096" cy="936104"/>
          </a:xfrm>
          <a:prstGeom prst="roundRect">
            <a:avLst/>
          </a:prstGeom>
          <a:noFill/>
          <a:ln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621122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164</Words>
  <Application>Microsoft Office PowerPoint</Application>
  <PresentationFormat>自定义</PresentationFormat>
  <Paragraphs>32</Paragraphs>
  <Slides>10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方正粗黑宋简体</vt:lpstr>
      <vt:lpstr>胡晓波男人帮简体</vt:lpstr>
      <vt:lpstr>华文楷体</vt:lpstr>
      <vt:lpstr>微软雅黑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动态手势</dc:title>
  <dc:creator>第一PPT模板网：www.1ppt.com</dc:creator>
  <cp:keywords>第一PPT模板网：www.1ppt.com</cp:keywords>
  <cp:lastModifiedBy>娟 王</cp:lastModifiedBy>
  <cp:revision>250</cp:revision>
  <dcterms:created xsi:type="dcterms:W3CDTF">2015-10-14T02:42:14Z</dcterms:created>
  <dcterms:modified xsi:type="dcterms:W3CDTF">2021-05-17T04:54:35Z</dcterms:modified>
</cp:coreProperties>
</file>