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28"/>
  </p:handoutMasterIdLst>
  <p:sldIdLst>
    <p:sldId id="410" r:id="rId3"/>
    <p:sldId id="414" r:id="rId4"/>
    <p:sldId id="415" r:id="rId5"/>
    <p:sldId id="411" r:id="rId6"/>
    <p:sldId id="490" r:id="rId8"/>
    <p:sldId id="435" r:id="rId9"/>
    <p:sldId id="436" r:id="rId10"/>
    <p:sldId id="438" r:id="rId11"/>
    <p:sldId id="491" r:id="rId12"/>
    <p:sldId id="434" r:id="rId13"/>
    <p:sldId id="440" r:id="rId14"/>
    <p:sldId id="457" r:id="rId15"/>
    <p:sldId id="441" r:id="rId16"/>
    <p:sldId id="442" r:id="rId17"/>
    <p:sldId id="443" r:id="rId18"/>
    <p:sldId id="447" r:id="rId19"/>
    <p:sldId id="448" r:id="rId20"/>
    <p:sldId id="454" r:id="rId21"/>
    <p:sldId id="453" r:id="rId22"/>
    <p:sldId id="450" r:id="rId23"/>
    <p:sldId id="487" r:id="rId24"/>
    <p:sldId id="488" r:id="rId25"/>
    <p:sldId id="489" r:id="rId26"/>
    <p:sldId id="427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B57A4"/>
    <a:srgbClr val="8BC6F8"/>
    <a:srgbClr val="49A5F3"/>
    <a:srgbClr val="0F7ADD"/>
    <a:srgbClr val="094C8A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49"/>
        <p:guide pos="38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E6F1F-924D-4DA8-A19F-377E61A1D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E6F1F-924D-4DA8-A19F-377E61A1D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E6F1F-924D-4DA8-A19F-377E61A1DA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2.xml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7.xml"/><Relationship Id="rId2" Type="http://schemas.openxmlformats.org/officeDocument/2006/relationships/image" Target="../media/image8.png"/><Relationship Id="rId1" Type="http://schemas.openxmlformats.org/officeDocument/2006/relationships/tags" Target="../tags/tag76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78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80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81.xml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82.xml"/><Relationship Id="rId2" Type="http://schemas.openxmlformats.org/officeDocument/2006/relationships/image" Target="../media/image14.pn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8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84.xml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5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6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7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88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89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90.xml"/><Relationship Id="rId2" Type="http://schemas.openxmlformats.org/officeDocument/2006/relationships/image" Target="../media/image23.png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9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4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" name="矩形 115"/>
          <p:cNvSpPr/>
          <p:nvPr/>
        </p:nvSpPr>
        <p:spPr>
          <a:xfrm>
            <a:off x="569913" y="358775"/>
            <a:ext cx="11320780" cy="6140450"/>
          </a:xfrm>
          <a:prstGeom prst="rect">
            <a:avLst/>
          </a:prstGeom>
          <a:noFill/>
          <a:ln>
            <a:solidFill>
              <a:srgbClr val="0B5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5" y="2425700"/>
            <a:ext cx="12191365" cy="1677035"/>
          </a:xfrm>
          <a:prstGeom prst="rect">
            <a:avLst/>
          </a:prstGeom>
          <a:solidFill>
            <a:srgbClr val="0B5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17" name="副标题 116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292225" y="2726690"/>
            <a:ext cx="9683115" cy="998855"/>
          </a:xfrm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lang="zh-CN" altLang="en-US" sz="6000" b="1" spc="1000">
                <a:solidFill>
                  <a:schemeClr val="bg1"/>
                </a:solidFill>
                <a:uFillTx/>
                <a:latin typeface="+mj-ea"/>
                <a:ea typeface="+mj-ea"/>
                <a:cs typeface="汉仪雅酷黑 95W" panose="020B0A04020202020204" charset="-122"/>
              </a:rPr>
              <a:t>一体化采购管理</a:t>
            </a:r>
            <a:r>
              <a:rPr lang="zh-CN" altLang="en-US" sz="6000" b="1" spc="1000">
                <a:solidFill>
                  <a:schemeClr val="bg1"/>
                </a:solidFill>
                <a:uFillTx/>
                <a:latin typeface="+mj-ea"/>
                <a:ea typeface="+mj-ea"/>
                <a:cs typeface="汉仪雅酷黑 95W" panose="020B0A04020202020204" charset="-122"/>
              </a:rPr>
              <a:t>宣讲</a:t>
            </a:r>
            <a:endParaRPr lang="zh-CN" altLang="en-US" sz="6000" b="1" spc="1000">
              <a:solidFill>
                <a:schemeClr val="bg1"/>
              </a:solidFill>
              <a:uFillTx/>
              <a:latin typeface="+mj-ea"/>
              <a:ea typeface="+mj-ea"/>
              <a:cs typeface="汉仪雅酷黑 95W" panose="020B0A04020202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76065" y="1456690"/>
            <a:ext cx="4008755" cy="591185"/>
            <a:chOff x="7677" y="2310"/>
            <a:chExt cx="6313" cy="931"/>
          </a:xfrm>
        </p:grpSpPr>
        <p:sp>
          <p:nvSpPr>
            <p:cNvPr id="36" name="文本框 1"/>
            <p:cNvSpPr txBox="1"/>
            <p:nvPr/>
          </p:nvSpPr>
          <p:spPr>
            <a:xfrm>
              <a:off x="8712" y="2445"/>
              <a:ext cx="5278" cy="421"/>
            </a:xfrm>
            <a:prstGeom prst="rect">
              <a:avLst/>
            </a:prstGeom>
            <a:noFill/>
            <a:ln w="6350">
              <a:noFill/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p>
              <a:pPr algn="ctr"/>
              <a:r>
                <a:rPr lang="en-US" altLang="zh-CN" sz="2200" b="1" kern="1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Arial Unicode MS" panose="020B0604020202020204" charset="-122"/>
                  <a:sym typeface="Times New Roman" panose="02020603050405020304"/>
                </a:rPr>
                <a:t>20</a:t>
              </a:r>
              <a:r>
                <a:rPr lang="zh-CN" altLang="en-US" sz="2200" b="1" kern="1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Arial Unicode MS" panose="020B0604020202020204" charset="-122"/>
                  <a:sym typeface="Times New Roman" panose="02020603050405020304"/>
                </a:rPr>
                <a:t>万</a:t>
              </a:r>
              <a:r>
                <a:rPr lang="zh-CN" altLang="en-US" sz="2200" b="1" kern="1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  <a:cs typeface="Arial Unicode MS" panose="020B0604020202020204" charset="-122"/>
                  <a:sym typeface="Times New Roman" panose="02020603050405020304"/>
                </a:rPr>
                <a:t>以下零星物资部分</a:t>
              </a:r>
              <a:endParaRPr lang="zh-CN" altLang="en-US" sz="2200" b="1" kern="10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Arial Unicode MS" panose="020B0604020202020204" charset="-122"/>
                <a:sym typeface="Times New Roman" panose="02020603050405020304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7677" y="2310"/>
              <a:ext cx="931" cy="931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070" h="1070">
                  <a:moveTo>
                    <a:pt x="0" y="535"/>
                  </a:moveTo>
                  <a:cubicBezTo>
                    <a:pt x="-9" y="235"/>
                    <a:pt x="266" y="-7"/>
                    <a:pt x="535" y="0"/>
                  </a:cubicBezTo>
                  <a:cubicBezTo>
                    <a:pt x="835" y="-9"/>
                    <a:pt x="1077" y="266"/>
                    <a:pt x="1070" y="535"/>
                  </a:cubicBezTo>
                  <a:cubicBezTo>
                    <a:pt x="1079" y="835"/>
                    <a:pt x="804" y="1077"/>
                    <a:pt x="535" y="1070"/>
                  </a:cubicBezTo>
                  <a:cubicBezTo>
                    <a:pt x="235" y="1079"/>
                    <a:pt x="-7" y="804"/>
                    <a:pt x="0" y="535"/>
                  </a:cubicBezTo>
                  <a:close/>
                  <a:moveTo>
                    <a:pt x="209" y="535"/>
                  </a:moveTo>
                  <a:cubicBezTo>
                    <a:pt x="203" y="352"/>
                    <a:pt x="371" y="205"/>
                    <a:pt x="535" y="209"/>
                  </a:cubicBezTo>
                  <a:cubicBezTo>
                    <a:pt x="718" y="203"/>
                    <a:pt x="865" y="371"/>
                    <a:pt x="861" y="535"/>
                  </a:cubicBezTo>
                  <a:cubicBezTo>
                    <a:pt x="867" y="718"/>
                    <a:pt x="699" y="865"/>
                    <a:pt x="535" y="861"/>
                  </a:cubicBezTo>
                  <a:cubicBezTo>
                    <a:pt x="352" y="867"/>
                    <a:pt x="205" y="699"/>
                    <a:pt x="209" y="535"/>
                  </a:cubicBezTo>
                  <a:close/>
                </a:path>
              </a:pathLst>
            </a:custGeom>
            <a:solidFill>
              <a:srgbClr val="0B5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269980" y="179070"/>
            <a:ext cx="861060" cy="791210"/>
            <a:chOff x="17748" y="282"/>
            <a:chExt cx="1356" cy="1246"/>
          </a:xfrm>
        </p:grpSpPr>
        <p:sp>
          <p:nvSpPr>
            <p:cNvPr id="17" name="矩形 16"/>
            <p:cNvSpPr/>
            <p:nvPr/>
          </p:nvSpPr>
          <p:spPr>
            <a:xfrm>
              <a:off x="17748" y="282"/>
              <a:ext cx="1357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7933" y="502"/>
              <a:ext cx="850" cy="119"/>
            </a:xfrm>
            <a:prstGeom prst="rect">
              <a:avLst/>
            </a:prstGeom>
            <a:solidFill>
              <a:srgbClr val="0B5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18298" y="871"/>
              <a:ext cx="850" cy="120"/>
            </a:xfrm>
            <a:prstGeom prst="rect">
              <a:avLst/>
            </a:prstGeom>
            <a:solidFill>
              <a:srgbClr val="0B5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sp>
        <p:nvSpPr>
          <p:cNvPr id="122" name="文本框 121"/>
          <p:cNvSpPr txBox="1"/>
          <p:nvPr/>
        </p:nvSpPr>
        <p:spPr>
          <a:xfrm>
            <a:off x="4465003" y="4781550"/>
            <a:ext cx="1402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600" b="1">
                <a:solidFill>
                  <a:srgbClr val="0B57A4"/>
                </a:solidFill>
                <a:latin typeface="+mj-ea"/>
                <a:ea typeface="+mj-ea"/>
              </a:rPr>
              <a:t>汇报人：王宁</a:t>
            </a:r>
            <a:endParaRPr lang="zh-CN" altLang="en-US" sz="1600" b="1">
              <a:solidFill>
                <a:srgbClr val="0B57A4"/>
              </a:solidFill>
              <a:latin typeface="+mj-ea"/>
              <a:ea typeface="+mj-ea"/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6036311" y="4781550"/>
            <a:ext cx="227774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600" b="1">
                <a:solidFill>
                  <a:srgbClr val="0B57A4"/>
                </a:solidFill>
                <a:latin typeface="+mj-ea"/>
                <a:ea typeface="+mj-ea"/>
                <a:cs typeface="+mj-ea"/>
              </a:rPr>
              <a:t>日期：</a:t>
            </a:r>
            <a:r>
              <a:rPr lang="en-US" sz="1600" b="1">
                <a:solidFill>
                  <a:srgbClr val="0B57A4"/>
                </a:solidFill>
                <a:latin typeface="+mj-ea"/>
                <a:ea typeface="+mj-ea"/>
                <a:cs typeface="+mj-ea"/>
              </a:rPr>
              <a:t>2021</a:t>
            </a:r>
            <a:r>
              <a:rPr lang="zh-CN" altLang="en-US" sz="1600" b="1">
                <a:solidFill>
                  <a:srgbClr val="0B57A4"/>
                </a:solidFill>
                <a:latin typeface="+mj-ea"/>
                <a:ea typeface="+mj-ea"/>
                <a:cs typeface="+mj-ea"/>
              </a:rPr>
              <a:t>年</a:t>
            </a:r>
            <a:r>
              <a:rPr lang="en-US" altLang="zh-CN" sz="1600" b="1">
                <a:solidFill>
                  <a:srgbClr val="0B57A4"/>
                </a:solidFill>
                <a:latin typeface="+mj-ea"/>
                <a:ea typeface="+mj-ea"/>
                <a:cs typeface="+mj-ea"/>
              </a:rPr>
              <a:t>5</a:t>
            </a:r>
            <a:r>
              <a:rPr lang="zh-CN" altLang="en-US" sz="1600" b="1">
                <a:solidFill>
                  <a:srgbClr val="0B57A4"/>
                </a:solidFill>
                <a:latin typeface="+mj-ea"/>
                <a:ea typeface="+mj-ea"/>
                <a:cs typeface="+mj-ea"/>
              </a:rPr>
              <a:t>月</a:t>
            </a:r>
            <a:r>
              <a:rPr lang="en-US" altLang="zh-CN" sz="1600" b="1">
                <a:solidFill>
                  <a:srgbClr val="0B57A4"/>
                </a:solidFill>
                <a:latin typeface="+mj-ea"/>
                <a:ea typeface="+mj-ea"/>
                <a:cs typeface="+mj-ea"/>
              </a:rPr>
              <a:t>17</a:t>
            </a:r>
            <a:r>
              <a:rPr lang="zh-CN" altLang="en-US" sz="1600" b="1">
                <a:solidFill>
                  <a:srgbClr val="0B57A4"/>
                </a:solidFill>
                <a:latin typeface="+mj-ea"/>
                <a:ea typeface="+mj-ea"/>
                <a:cs typeface="+mj-ea"/>
              </a:rPr>
              <a:t>日</a:t>
            </a:r>
            <a:endParaRPr lang="zh-CN" altLang="en-US" sz="1600" b="1">
              <a:solidFill>
                <a:srgbClr val="0B57A4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668703" y="5781675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400" b="1">
                <a:solidFill>
                  <a:srgbClr val="0070C0"/>
                </a:solidFill>
                <a:latin typeface="+mj-ea"/>
                <a:ea typeface="+mj-ea"/>
              </a:rPr>
              <a:t>实验室与设备管理处</a:t>
            </a:r>
            <a:endParaRPr lang="zh-CN" altLang="en-US" sz="2400" b="1">
              <a:solidFill>
                <a:srgbClr val="0070C0"/>
              </a:solidFill>
              <a:latin typeface="+mj-ea"/>
              <a:ea typeface="+mj-ea"/>
            </a:endParaRPr>
          </a:p>
        </p:txBody>
      </p:sp>
      <p:grpSp>
        <p:nvGrpSpPr>
          <p:cNvPr id="19" name="组合 18"/>
          <p:cNvGrpSpPr/>
          <p:nvPr/>
        </p:nvGrpSpPr>
        <p:grpSpPr>
          <a:xfrm flipH="1" flipV="1">
            <a:off x="322580" y="5866130"/>
            <a:ext cx="861060" cy="791210"/>
            <a:chOff x="17748" y="282"/>
            <a:chExt cx="1356" cy="1246"/>
          </a:xfrm>
        </p:grpSpPr>
        <p:sp>
          <p:nvSpPr>
            <p:cNvPr id="20" name="矩形 19"/>
            <p:cNvSpPr/>
            <p:nvPr/>
          </p:nvSpPr>
          <p:spPr>
            <a:xfrm>
              <a:off x="17748" y="282"/>
              <a:ext cx="1357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933" y="502"/>
              <a:ext cx="850" cy="119"/>
            </a:xfrm>
            <a:prstGeom prst="rect">
              <a:avLst/>
            </a:prstGeom>
            <a:solidFill>
              <a:srgbClr val="0B5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5400000">
              <a:off x="18298" y="871"/>
              <a:ext cx="850" cy="120"/>
            </a:xfrm>
            <a:prstGeom prst="rect">
              <a:avLst/>
            </a:prstGeom>
            <a:solidFill>
              <a:srgbClr val="0B5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2" name="组合 8"/>
          <p:cNvGrpSpPr/>
          <p:nvPr/>
        </p:nvGrpSpPr>
        <p:grpSpPr bwMode="auto">
          <a:xfrm>
            <a:off x="719097" y="543436"/>
            <a:ext cx="2681817" cy="594784"/>
            <a:chOff x="346410" y="7282"/>
            <a:chExt cx="2011012" cy="432000"/>
          </a:xfrm>
        </p:grpSpPr>
        <p:pic>
          <p:nvPicPr>
            <p:cNvPr id="206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2196" y="32610"/>
              <a:ext cx="1495226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6410" y="7282"/>
              <a:ext cx="439381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3050" y="247650"/>
            <a:ext cx="361823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000" b="1">
                <a:solidFill>
                  <a:srgbClr val="0B57A4"/>
                </a:solidFill>
                <a:latin typeface="+mj-ea"/>
                <a:ea typeface="+mj-ea"/>
                <a:sym typeface="+mn-ea"/>
              </a:rPr>
              <a:t>采购流程</a:t>
            </a:r>
            <a:r>
              <a:rPr lang="zh-CN" altLang="en-US" sz="3000" b="1">
                <a:solidFill>
                  <a:srgbClr val="0B57A4"/>
                </a:solidFill>
                <a:latin typeface="+mj-ea"/>
                <a:ea typeface="+mj-ea"/>
                <a:sym typeface="+mn-ea"/>
              </a:rPr>
              <a:t>介绍</a:t>
            </a:r>
            <a:endParaRPr lang="zh-CN" altLang="en-US" sz="3000" b="1">
              <a:solidFill>
                <a:srgbClr val="0B57A4"/>
              </a:solidFill>
              <a:latin typeface="+mj-ea"/>
              <a:ea typeface="+mj-ea"/>
              <a:sym typeface="+mn-ea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51612" y="858044"/>
            <a:ext cx="11520000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E6E7E8">
                  <a:alpha val="100000"/>
                </a:srgbClr>
              </a:clrFrom>
              <a:clrTo>
                <a:srgbClr val="E6E7E8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8925" y="555625"/>
            <a:ext cx="10517505" cy="6073775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254000" y="3804920"/>
            <a:ext cx="1129030" cy="106997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203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结项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14630" y="975995"/>
            <a:ext cx="1168400" cy="108521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203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</a:t>
            </a: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21615" y="941705"/>
            <a:ext cx="1168400" cy="108521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203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</a:t>
            </a: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54000" y="3833495"/>
            <a:ext cx="1129030" cy="106997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203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结项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21615" y="970280"/>
            <a:ext cx="1168400" cy="108521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203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</a:t>
            </a: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52095" y="3833495"/>
            <a:ext cx="1129030" cy="106997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203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登记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验收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19710" y="970280"/>
            <a:ext cx="1168400" cy="108521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203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立项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7650" y="2360930"/>
            <a:ext cx="1213485" cy="1175385"/>
            <a:chOff x="274" y="3606"/>
            <a:chExt cx="2027" cy="1963"/>
          </a:xfrm>
        </p:grpSpPr>
        <p:sp>
          <p:nvSpPr>
            <p:cNvPr id="15" name="椭圆 14"/>
            <p:cNvSpPr/>
            <p:nvPr/>
          </p:nvSpPr>
          <p:spPr>
            <a:xfrm>
              <a:off x="277" y="3606"/>
              <a:ext cx="2024" cy="191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38100">
              <a:gradFill flip="none" rotWithShape="1">
                <a:gsLst>
                  <a:gs pos="0">
                    <a:schemeClr val="bg1">
                      <a:lumMod val="10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2032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审核</a:t>
              </a:r>
              <a:endPara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277" y="3651"/>
              <a:ext cx="2024" cy="191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38100">
              <a:gradFill flip="none" rotWithShape="1">
                <a:gsLst>
                  <a:gs pos="0">
                    <a:schemeClr val="bg1">
                      <a:lumMod val="10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2032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审核</a:t>
              </a:r>
              <a:endPara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274" y="3651"/>
              <a:ext cx="2024" cy="1919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3500000" scaled="1"/>
              <a:tileRect/>
            </a:gradFill>
            <a:ln w="38100">
              <a:gradFill flip="none" rotWithShape="1">
                <a:gsLst>
                  <a:gs pos="0">
                    <a:schemeClr val="bg1">
                      <a:lumMod val="10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2032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采购</a:t>
              </a:r>
              <a:endPara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None/>
                <a:defRPr/>
              </a:pPr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执行</a:t>
              </a:r>
              <a:endPara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椭圆 31"/>
          <p:cNvSpPr/>
          <p:nvPr/>
        </p:nvSpPr>
        <p:spPr>
          <a:xfrm>
            <a:off x="262890" y="5282565"/>
            <a:ext cx="1129030" cy="104711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 w="381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2032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</a:t>
            </a:r>
            <a:endParaRPr lang="zh-CN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3050" y="247650"/>
            <a:ext cx="361823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000" b="1">
                <a:solidFill>
                  <a:srgbClr val="0B57A4"/>
                </a:solidFill>
                <a:latin typeface="+mj-ea"/>
                <a:ea typeface="+mj-ea"/>
                <a:sym typeface="+mn-ea"/>
              </a:rPr>
              <a:t>管理模块</a:t>
            </a:r>
            <a:r>
              <a:rPr lang="zh-CN" altLang="en-US" sz="3000" b="1">
                <a:solidFill>
                  <a:srgbClr val="0B57A4"/>
                </a:solidFill>
                <a:latin typeface="+mj-ea"/>
                <a:ea typeface="+mj-ea"/>
                <a:sym typeface="+mn-ea"/>
              </a:rPr>
              <a:t>介绍</a:t>
            </a:r>
            <a:endParaRPr lang="zh-CN" altLang="en-US" sz="3000" b="1">
              <a:solidFill>
                <a:srgbClr val="0B57A4"/>
              </a:solidFill>
              <a:latin typeface="+mj-ea"/>
              <a:ea typeface="+mj-ea"/>
              <a:sym typeface="+mn-ea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51612" y="858044"/>
            <a:ext cx="11520000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5914507" y="2179762"/>
            <a:ext cx="75137" cy="3648405"/>
            <a:chOff x="4600576" y="1419622"/>
            <a:chExt cx="56353" cy="2736304"/>
          </a:xfrm>
          <a:solidFill>
            <a:srgbClr val="156F6D"/>
          </a:solidFill>
        </p:grpSpPr>
        <p:cxnSp>
          <p:nvCxnSpPr>
            <p:cNvPr id="21" name="直接连接符 20"/>
            <p:cNvCxnSpPr/>
            <p:nvPr/>
          </p:nvCxnSpPr>
          <p:spPr>
            <a:xfrm>
              <a:off x="4628353" y="1419622"/>
              <a:ext cx="0" cy="273630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4600576" y="2164032"/>
              <a:ext cx="56353" cy="130189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652060" y="5126228"/>
            <a:ext cx="517445" cy="517445"/>
            <a:chOff x="6737059" y="4731090"/>
            <a:chExt cx="517445" cy="517445"/>
          </a:xfrm>
        </p:grpSpPr>
        <p:sp>
          <p:nvSpPr>
            <p:cNvPr id="25" name="椭圆 24"/>
            <p:cNvSpPr/>
            <p:nvPr/>
          </p:nvSpPr>
          <p:spPr>
            <a:xfrm>
              <a:off x="6737059" y="4731090"/>
              <a:ext cx="517445" cy="51744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26" name="Freeform 41"/>
            <p:cNvSpPr>
              <a:spLocks noEditPoints="1"/>
            </p:cNvSpPr>
            <p:nvPr/>
          </p:nvSpPr>
          <p:spPr bwMode="auto">
            <a:xfrm>
              <a:off x="6818234" y="4810992"/>
              <a:ext cx="355094" cy="357640"/>
            </a:xfrm>
            <a:custGeom>
              <a:avLst/>
              <a:gdLst>
                <a:gd name="T0" fmla="*/ 186 w 199"/>
                <a:gd name="T1" fmla="*/ 80 h 200"/>
                <a:gd name="T2" fmla="*/ 170 w 199"/>
                <a:gd name="T3" fmla="*/ 80 h 200"/>
                <a:gd name="T4" fmla="*/ 163 w 199"/>
                <a:gd name="T5" fmla="*/ 64 h 200"/>
                <a:gd name="T6" fmla="*/ 175 w 199"/>
                <a:gd name="T7" fmla="*/ 52 h 200"/>
                <a:gd name="T8" fmla="*/ 175 w 199"/>
                <a:gd name="T9" fmla="*/ 33 h 200"/>
                <a:gd name="T10" fmla="*/ 165 w 199"/>
                <a:gd name="T11" fmla="*/ 24 h 200"/>
                <a:gd name="T12" fmla="*/ 146 w 199"/>
                <a:gd name="T13" fmla="*/ 24 h 200"/>
                <a:gd name="T14" fmla="*/ 135 w 199"/>
                <a:gd name="T15" fmla="*/ 36 h 200"/>
                <a:gd name="T16" fmla="*/ 120 w 199"/>
                <a:gd name="T17" fmla="*/ 30 h 200"/>
                <a:gd name="T18" fmla="*/ 120 w 199"/>
                <a:gd name="T19" fmla="*/ 13 h 200"/>
                <a:gd name="T20" fmla="*/ 106 w 199"/>
                <a:gd name="T21" fmla="*/ 0 h 200"/>
                <a:gd name="T22" fmla="*/ 93 w 199"/>
                <a:gd name="T23" fmla="*/ 0 h 200"/>
                <a:gd name="T24" fmla="*/ 80 w 199"/>
                <a:gd name="T25" fmla="*/ 13 h 200"/>
                <a:gd name="T26" fmla="*/ 80 w 199"/>
                <a:gd name="T27" fmla="*/ 30 h 200"/>
                <a:gd name="T28" fmla="*/ 64 w 199"/>
                <a:gd name="T29" fmla="*/ 36 h 200"/>
                <a:gd name="T30" fmla="*/ 52 w 199"/>
                <a:gd name="T31" fmla="*/ 24 h 200"/>
                <a:gd name="T32" fmla="*/ 33 w 199"/>
                <a:gd name="T33" fmla="*/ 24 h 200"/>
                <a:gd name="T34" fmla="*/ 24 w 199"/>
                <a:gd name="T35" fmla="*/ 33 h 200"/>
                <a:gd name="T36" fmla="*/ 24 w 199"/>
                <a:gd name="T37" fmla="*/ 52 h 200"/>
                <a:gd name="T38" fmla="*/ 36 w 199"/>
                <a:gd name="T39" fmla="*/ 64 h 200"/>
                <a:gd name="T40" fmla="*/ 29 w 199"/>
                <a:gd name="T41" fmla="*/ 80 h 200"/>
                <a:gd name="T42" fmla="*/ 13 w 199"/>
                <a:gd name="T43" fmla="*/ 80 h 200"/>
                <a:gd name="T44" fmla="*/ 0 w 199"/>
                <a:gd name="T45" fmla="*/ 93 h 200"/>
                <a:gd name="T46" fmla="*/ 0 w 199"/>
                <a:gd name="T47" fmla="*/ 107 h 200"/>
                <a:gd name="T48" fmla="*/ 13 w 199"/>
                <a:gd name="T49" fmla="*/ 120 h 200"/>
                <a:gd name="T50" fmla="*/ 29 w 199"/>
                <a:gd name="T51" fmla="*/ 120 h 200"/>
                <a:gd name="T52" fmla="*/ 35 w 199"/>
                <a:gd name="T53" fmla="*/ 135 h 200"/>
                <a:gd name="T54" fmla="*/ 24 w 199"/>
                <a:gd name="T55" fmla="*/ 147 h 200"/>
                <a:gd name="T56" fmla="*/ 24 w 199"/>
                <a:gd name="T57" fmla="*/ 166 h 200"/>
                <a:gd name="T58" fmla="*/ 33 w 199"/>
                <a:gd name="T59" fmla="*/ 175 h 200"/>
                <a:gd name="T60" fmla="*/ 52 w 199"/>
                <a:gd name="T61" fmla="*/ 175 h 200"/>
                <a:gd name="T62" fmla="*/ 63 w 199"/>
                <a:gd name="T63" fmla="*/ 163 h 200"/>
                <a:gd name="T64" fmla="*/ 80 w 199"/>
                <a:gd name="T65" fmla="*/ 170 h 200"/>
                <a:gd name="T66" fmla="*/ 80 w 199"/>
                <a:gd name="T67" fmla="*/ 186 h 200"/>
                <a:gd name="T68" fmla="*/ 93 w 199"/>
                <a:gd name="T69" fmla="*/ 200 h 200"/>
                <a:gd name="T70" fmla="*/ 106 w 199"/>
                <a:gd name="T71" fmla="*/ 200 h 200"/>
                <a:gd name="T72" fmla="*/ 120 w 199"/>
                <a:gd name="T73" fmla="*/ 186 h 200"/>
                <a:gd name="T74" fmla="*/ 120 w 199"/>
                <a:gd name="T75" fmla="*/ 170 h 200"/>
                <a:gd name="T76" fmla="*/ 135 w 199"/>
                <a:gd name="T77" fmla="*/ 164 h 200"/>
                <a:gd name="T78" fmla="*/ 146 w 199"/>
                <a:gd name="T79" fmla="*/ 175 h 200"/>
                <a:gd name="T80" fmla="*/ 165 w 199"/>
                <a:gd name="T81" fmla="*/ 175 h 200"/>
                <a:gd name="T82" fmla="*/ 175 w 199"/>
                <a:gd name="T83" fmla="*/ 166 h 200"/>
                <a:gd name="T84" fmla="*/ 175 w 199"/>
                <a:gd name="T85" fmla="*/ 147 h 200"/>
                <a:gd name="T86" fmla="*/ 163 w 199"/>
                <a:gd name="T87" fmla="*/ 135 h 200"/>
                <a:gd name="T88" fmla="*/ 170 w 199"/>
                <a:gd name="T89" fmla="*/ 120 h 200"/>
                <a:gd name="T90" fmla="*/ 186 w 199"/>
                <a:gd name="T91" fmla="*/ 120 h 200"/>
                <a:gd name="T92" fmla="*/ 199 w 199"/>
                <a:gd name="T93" fmla="*/ 107 h 200"/>
                <a:gd name="T94" fmla="*/ 199 w 199"/>
                <a:gd name="T95" fmla="*/ 93 h 200"/>
                <a:gd name="T96" fmla="*/ 186 w 199"/>
                <a:gd name="T97" fmla="*/ 80 h 200"/>
                <a:gd name="T98" fmla="*/ 100 w 199"/>
                <a:gd name="T99" fmla="*/ 140 h 200"/>
                <a:gd name="T100" fmla="*/ 60 w 199"/>
                <a:gd name="T101" fmla="*/ 100 h 200"/>
                <a:gd name="T102" fmla="*/ 100 w 199"/>
                <a:gd name="T103" fmla="*/ 60 h 200"/>
                <a:gd name="T104" fmla="*/ 139 w 199"/>
                <a:gd name="T105" fmla="*/ 100 h 200"/>
                <a:gd name="T106" fmla="*/ 100 w 199"/>
                <a:gd name="T107" fmla="*/ 140 h 200"/>
                <a:gd name="T108" fmla="*/ 100 w 199"/>
                <a:gd name="T109" fmla="*/ 80 h 200"/>
                <a:gd name="T110" fmla="*/ 80 w 199"/>
                <a:gd name="T111" fmla="*/ 100 h 200"/>
                <a:gd name="T112" fmla="*/ 100 w 199"/>
                <a:gd name="T113" fmla="*/ 120 h 200"/>
                <a:gd name="T114" fmla="*/ 120 w 199"/>
                <a:gd name="T115" fmla="*/ 100 h 200"/>
                <a:gd name="T116" fmla="*/ 100 w 199"/>
                <a:gd name="T117" fmla="*/ 8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9" h="200">
                  <a:moveTo>
                    <a:pt x="186" y="80"/>
                  </a:moveTo>
                  <a:cubicBezTo>
                    <a:pt x="170" y="80"/>
                    <a:pt x="170" y="80"/>
                    <a:pt x="170" y="80"/>
                  </a:cubicBezTo>
                  <a:cubicBezTo>
                    <a:pt x="168" y="74"/>
                    <a:pt x="166" y="69"/>
                    <a:pt x="163" y="64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80" y="47"/>
                    <a:pt x="180" y="38"/>
                    <a:pt x="175" y="33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0" y="19"/>
                    <a:pt x="152" y="19"/>
                    <a:pt x="146" y="24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0" y="33"/>
                    <a:pt x="125" y="31"/>
                    <a:pt x="120" y="30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20" y="6"/>
                    <a:pt x="114" y="0"/>
                    <a:pt x="10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6" y="0"/>
                    <a:pt x="80" y="6"/>
                    <a:pt x="80" y="13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4" y="31"/>
                    <a:pt x="69" y="33"/>
                    <a:pt x="64" y="3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7" y="19"/>
                    <a:pt x="38" y="19"/>
                    <a:pt x="33" y="2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38"/>
                    <a:pt x="18" y="47"/>
                    <a:pt x="24" y="52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3" y="69"/>
                    <a:pt x="31" y="74"/>
                    <a:pt x="29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6" y="80"/>
                    <a:pt x="0" y="86"/>
                    <a:pt x="0" y="93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4"/>
                    <a:pt x="6" y="120"/>
                    <a:pt x="13" y="120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31" y="125"/>
                    <a:pt x="33" y="130"/>
                    <a:pt x="35" y="135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18" y="152"/>
                    <a:pt x="18" y="160"/>
                    <a:pt x="24" y="166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8" y="180"/>
                    <a:pt x="47" y="180"/>
                    <a:pt x="52" y="175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9" y="166"/>
                    <a:pt x="74" y="169"/>
                    <a:pt x="80" y="170"/>
                  </a:cubicBezTo>
                  <a:cubicBezTo>
                    <a:pt x="80" y="186"/>
                    <a:pt x="80" y="186"/>
                    <a:pt x="80" y="186"/>
                  </a:cubicBezTo>
                  <a:cubicBezTo>
                    <a:pt x="80" y="194"/>
                    <a:pt x="86" y="200"/>
                    <a:pt x="93" y="200"/>
                  </a:cubicBezTo>
                  <a:cubicBezTo>
                    <a:pt x="106" y="200"/>
                    <a:pt x="106" y="200"/>
                    <a:pt x="106" y="200"/>
                  </a:cubicBezTo>
                  <a:cubicBezTo>
                    <a:pt x="114" y="200"/>
                    <a:pt x="120" y="194"/>
                    <a:pt x="120" y="186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5" y="169"/>
                    <a:pt x="130" y="166"/>
                    <a:pt x="135" y="164"/>
                  </a:cubicBezTo>
                  <a:cubicBezTo>
                    <a:pt x="146" y="175"/>
                    <a:pt x="146" y="175"/>
                    <a:pt x="146" y="175"/>
                  </a:cubicBezTo>
                  <a:cubicBezTo>
                    <a:pt x="152" y="180"/>
                    <a:pt x="160" y="180"/>
                    <a:pt x="165" y="175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80" y="160"/>
                    <a:pt x="180" y="152"/>
                    <a:pt x="175" y="147"/>
                  </a:cubicBezTo>
                  <a:cubicBezTo>
                    <a:pt x="163" y="135"/>
                    <a:pt x="163" y="135"/>
                    <a:pt x="163" y="135"/>
                  </a:cubicBezTo>
                  <a:cubicBezTo>
                    <a:pt x="166" y="131"/>
                    <a:pt x="168" y="125"/>
                    <a:pt x="170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193" y="120"/>
                    <a:pt x="199" y="114"/>
                    <a:pt x="199" y="107"/>
                  </a:cubicBezTo>
                  <a:cubicBezTo>
                    <a:pt x="199" y="93"/>
                    <a:pt x="199" y="93"/>
                    <a:pt x="199" y="93"/>
                  </a:cubicBezTo>
                  <a:cubicBezTo>
                    <a:pt x="199" y="86"/>
                    <a:pt x="193" y="80"/>
                    <a:pt x="186" y="80"/>
                  </a:cubicBezTo>
                  <a:close/>
                  <a:moveTo>
                    <a:pt x="100" y="140"/>
                  </a:moveTo>
                  <a:cubicBezTo>
                    <a:pt x="78" y="140"/>
                    <a:pt x="60" y="122"/>
                    <a:pt x="60" y="100"/>
                  </a:cubicBezTo>
                  <a:cubicBezTo>
                    <a:pt x="60" y="78"/>
                    <a:pt x="78" y="60"/>
                    <a:pt x="100" y="60"/>
                  </a:cubicBezTo>
                  <a:cubicBezTo>
                    <a:pt x="122" y="60"/>
                    <a:pt x="139" y="78"/>
                    <a:pt x="139" y="100"/>
                  </a:cubicBezTo>
                  <a:cubicBezTo>
                    <a:pt x="139" y="122"/>
                    <a:pt x="122" y="140"/>
                    <a:pt x="100" y="140"/>
                  </a:cubicBezTo>
                  <a:close/>
                  <a:moveTo>
                    <a:pt x="100" y="80"/>
                  </a:moveTo>
                  <a:cubicBezTo>
                    <a:pt x="89" y="80"/>
                    <a:pt x="80" y="89"/>
                    <a:pt x="80" y="100"/>
                  </a:cubicBezTo>
                  <a:cubicBezTo>
                    <a:pt x="80" y="111"/>
                    <a:pt x="89" y="120"/>
                    <a:pt x="100" y="120"/>
                  </a:cubicBezTo>
                  <a:cubicBezTo>
                    <a:pt x="111" y="120"/>
                    <a:pt x="120" y="111"/>
                    <a:pt x="120" y="100"/>
                  </a:cubicBezTo>
                  <a:cubicBezTo>
                    <a:pt x="120" y="89"/>
                    <a:pt x="111" y="80"/>
                    <a:pt x="100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652060" y="2497328"/>
            <a:ext cx="517445" cy="517445"/>
            <a:chOff x="6737059" y="4731090"/>
            <a:chExt cx="517445" cy="517445"/>
          </a:xfrm>
        </p:grpSpPr>
        <p:sp>
          <p:nvSpPr>
            <p:cNvPr id="29" name="椭圆 28"/>
            <p:cNvSpPr/>
            <p:nvPr/>
          </p:nvSpPr>
          <p:spPr>
            <a:xfrm>
              <a:off x="6737059" y="4731090"/>
              <a:ext cx="517445" cy="51744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30" name="Freeform 41"/>
            <p:cNvSpPr>
              <a:spLocks noEditPoints="1"/>
            </p:cNvSpPr>
            <p:nvPr/>
          </p:nvSpPr>
          <p:spPr bwMode="auto">
            <a:xfrm>
              <a:off x="6818234" y="4810992"/>
              <a:ext cx="355094" cy="357640"/>
            </a:xfrm>
            <a:custGeom>
              <a:avLst/>
              <a:gdLst>
                <a:gd name="T0" fmla="*/ 186 w 199"/>
                <a:gd name="T1" fmla="*/ 80 h 200"/>
                <a:gd name="T2" fmla="*/ 170 w 199"/>
                <a:gd name="T3" fmla="*/ 80 h 200"/>
                <a:gd name="T4" fmla="*/ 163 w 199"/>
                <a:gd name="T5" fmla="*/ 64 h 200"/>
                <a:gd name="T6" fmla="*/ 175 w 199"/>
                <a:gd name="T7" fmla="*/ 52 h 200"/>
                <a:gd name="T8" fmla="*/ 175 w 199"/>
                <a:gd name="T9" fmla="*/ 33 h 200"/>
                <a:gd name="T10" fmla="*/ 165 w 199"/>
                <a:gd name="T11" fmla="*/ 24 h 200"/>
                <a:gd name="T12" fmla="*/ 146 w 199"/>
                <a:gd name="T13" fmla="*/ 24 h 200"/>
                <a:gd name="T14" fmla="*/ 135 w 199"/>
                <a:gd name="T15" fmla="*/ 36 h 200"/>
                <a:gd name="T16" fmla="*/ 120 w 199"/>
                <a:gd name="T17" fmla="*/ 30 h 200"/>
                <a:gd name="T18" fmla="*/ 120 w 199"/>
                <a:gd name="T19" fmla="*/ 13 h 200"/>
                <a:gd name="T20" fmla="*/ 106 w 199"/>
                <a:gd name="T21" fmla="*/ 0 h 200"/>
                <a:gd name="T22" fmla="*/ 93 w 199"/>
                <a:gd name="T23" fmla="*/ 0 h 200"/>
                <a:gd name="T24" fmla="*/ 80 w 199"/>
                <a:gd name="T25" fmla="*/ 13 h 200"/>
                <a:gd name="T26" fmla="*/ 80 w 199"/>
                <a:gd name="T27" fmla="*/ 30 h 200"/>
                <a:gd name="T28" fmla="*/ 64 w 199"/>
                <a:gd name="T29" fmla="*/ 36 h 200"/>
                <a:gd name="T30" fmla="*/ 52 w 199"/>
                <a:gd name="T31" fmla="*/ 24 h 200"/>
                <a:gd name="T32" fmla="*/ 33 w 199"/>
                <a:gd name="T33" fmla="*/ 24 h 200"/>
                <a:gd name="T34" fmla="*/ 24 w 199"/>
                <a:gd name="T35" fmla="*/ 33 h 200"/>
                <a:gd name="T36" fmla="*/ 24 w 199"/>
                <a:gd name="T37" fmla="*/ 52 h 200"/>
                <a:gd name="T38" fmla="*/ 36 w 199"/>
                <a:gd name="T39" fmla="*/ 64 h 200"/>
                <a:gd name="T40" fmla="*/ 29 w 199"/>
                <a:gd name="T41" fmla="*/ 80 h 200"/>
                <a:gd name="T42" fmla="*/ 13 w 199"/>
                <a:gd name="T43" fmla="*/ 80 h 200"/>
                <a:gd name="T44" fmla="*/ 0 w 199"/>
                <a:gd name="T45" fmla="*/ 93 h 200"/>
                <a:gd name="T46" fmla="*/ 0 w 199"/>
                <a:gd name="T47" fmla="*/ 107 h 200"/>
                <a:gd name="T48" fmla="*/ 13 w 199"/>
                <a:gd name="T49" fmla="*/ 120 h 200"/>
                <a:gd name="T50" fmla="*/ 29 w 199"/>
                <a:gd name="T51" fmla="*/ 120 h 200"/>
                <a:gd name="T52" fmla="*/ 35 w 199"/>
                <a:gd name="T53" fmla="*/ 135 h 200"/>
                <a:gd name="T54" fmla="*/ 24 w 199"/>
                <a:gd name="T55" fmla="*/ 147 h 200"/>
                <a:gd name="T56" fmla="*/ 24 w 199"/>
                <a:gd name="T57" fmla="*/ 166 h 200"/>
                <a:gd name="T58" fmla="*/ 33 w 199"/>
                <a:gd name="T59" fmla="*/ 175 h 200"/>
                <a:gd name="T60" fmla="*/ 52 w 199"/>
                <a:gd name="T61" fmla="*/ 175 h 200"/>
                <a:gd name="T62" fmla="*/ 63 w 199"/>
                <a:gd name="T63" fmla="*/ 163 h 200"/>
                <a:gd name="T64" fmla="*/ 80 w 199"/>
                <a:gd name="T65" fmla="*/ 170 h 200"/>
                <a:gd name="T66" fmla="*/ 80 w 199"/>
                <a:gd name="T67" fmla="*/ 186 h 200"/>
                <a:gd name="T68" fmla="*/ 93 w 199"/>
                <a:gd name="T69" fmla="*/ 200 h 200"/>
                <a:gd name="T70" fmla="*/ 106 w 199"/>
                <a:gd name="T71" fmla="*/ 200 h 200"/>
                <a:gd name="T72" fmla="*/ 120 w 199"/>
                <a:gd name="T73" fmla="*/ 186 h 200"/>
                <a:gd name="T74" fmla="*/ 120 w 199"/>
                <a:gd name="T75" fmla="*/ 170 h 200"/>
                <a:gd name="T76" fmla="*/ 135 w 199"/>
                <a:gd name="T77" fmla="*/ 164 h 200"/>
                <a:gd name="T78" fmla="*/ 146 w 199"/>
                <a:gd name="T79" fmla="*/ 175 h 200"/>
                <a:gd name="T80" fmla="*/ 165 w 199"/>
                <a:gd name="T81" fmla="*/ 175 h 200"/>
                <a:gd name="T82" fmla="*/ 175 w 199"/>
                <a:gd name="T83" fmla="*/ 166 h 200"/>
                <a:gd name="T84" fmla="*/ 175 w 199"/>
                <a:gd name="T85" fmla="*/ 147 h 200"/>
                <a:gd name="T86" fmla="*/ 163 w 199"/>
                <a:gd name="T87" fmla="*/ 135 h 200"/>
                <a:gd name="T88" fmla="*/ 170 w 199"/>
                <a:gd name="T89" fmla="*/ 120 h 200"/>
                <a:gd name="T90" fmla="*/ 186 w 199"/>
                <a:gd name="T91" fmla="*/ 120 h 200"/>
                <a:gd name="T92" fmla="*/ 199 w 199"/>
                <a:gd name="T93" fmla="*/ 107 h 200"/>
                <a:gd name="T94" fmla="*/ 199 w 199"/>
                <a:gd name="T95" fmla="*/ 93 h 200"/>
                <a:gd name="T96" fmla="*/ 186 w 199"/>
                <a:gd name="T97" fmla="*/ 80 h 200"/>
                <a:gd name="T98" fmla="*/ 100 w 199"/>
                <a:gd name="T99" fmla="*/ 140 h 200"/>
                <a:gd name="T100" fmla="*/ 60 w 199"/>
                <a:gd name="T101" fmla="*/ 100 h 200"/>
                <a:gd name="T102" fmla="*/ 100 w 199"/>
                <a:gd name="T103" fmla="*/ 60 h 200"/>
                <a:gd name="T104" fmla="*/ 139 w 199"/>
                <a:gd name="T105" fmla="*/ 100 h 200"/>
                <a:gd name="T106" fmla="*/ 100 w 199"/>
                <a:gd name="T107" fmla="*/ 140 h 200"/>
                <a:gd name="T108" fmla="*/ 100 w 199"/>
                <a:gd name="T109" fmla="*/ 80 h 200"/>
                <a:gd name="T110" fmla="*/ 80 w 199"/>
                <a:gd name="T111" fmla="*/ 100 h 200"/>
                <a:gd name="T112" fmla="*/ 100 w 199"/>
                <a:gd name="T113" fmla="*/ 120 h 200"/>
                <a:gd name="T114" fmla="*/ 120 w 199"/>
                <a:gd name="T115" fmla="*/ 100 h 200"/>
                <a:gd name="T116" fmla="*/ 100 w 199"/>
                <a:gd name="T117" fmla="*/ 8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9" h="200">
                  <a:moveTo>
                    <a:pt x="186" y="80"/>
                  </a:moveTo>
                  <a:cubicBezTo>
                    <a:pt x="170" y="80"/>
                    <a:pt x="170" y="80"/>
                    <a:pt x="170" y="80"/>
                  </a:cubicBezTo>
                  <a:cubicBezTo>
                    <a:pt x="168" y="74"/>
                    <a:pt x="166" y="69"/>
                    <a:pt x="163" y="64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80" y="47"/>
                    <a:pt x="180" y="38"/>
                    <a:pt x="175" y="33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0" y="19"/>
                    <a:pt x="152" y="19"/>
                    <a:pt x="146" y="24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0" y="33"/>
                    <a:pt x="125" y="31"/>
                    <a:pt x="120" y="30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20" y="6"/>
                    <a:pt x="114" y="0"/>
                    <a:pt x="10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6" y="0"/>
                    <a:pt x="80" y="6"/>
                    <a:pt x="80" y="13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4" y="31"/>
                    <a:pt x="69" y="33"/>
                    <a:pt x="64" y="3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7" y="19"/>
                    <a:pt x="38" y="19"/>
                    <a:pt x="33" y="2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38"/>
                    <a:pt x="18" y="47"/>
                    <a:pt x="24" y="52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3" y="69"/>
                    <a:pt x="31" y="74"/>
                    <a:pt x="29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6" y="80"/>
                    <a:pt x="0" y="86"/>
                    <a:pt x="0" y="93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4"/>
                    <a:pt x="6" y="120"/>
                    <a:pt x="13" y="120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31" y="125"/>
                    <a:pt x="33" y="130"/>
                    <a:pt x="35" y="135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18" y="152"/>
                    <a:pt x="18" y="160"/>
                    <a:pt x="24" y="166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8" y="180"/>
                    <a:pt x="47" y="180"/>
                    <a:pt x="52" y="175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9" y="166"/>
                    <a:pt x="74" y="169"/>
                    <a:pt x="80" y="170"/>
                  </a:cubicBezTo>
                  <a:cubicBezTo>
                    <a:pt x="80" y="186"/>
                    <a:pt x="80" y="186"/>
                    <a:pt x="80" y="186"/>
                  </a:cubicBezTo>
                  <a:cubicBezTo>
                    <a:pt x="80" y="194"/>
                    <a:pt x="86" y="200"/>
                    <a:pt x="93" y="200"/>
                  </a:cubicBezTo>
                  <a:cubicBezTo>
                    <a:pt x="106" y="200"/>
                    <a:pt x="106" y="200"/>
                    <a:pt x="106" y="200"/>
                  </a:cubicBezTo>
                  <a:cubicBezTo>
                    <a:pt x="114" y="200"/>
                    <a:pt x="120" y="194"/>
                    <a:pt x="120" y="186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5" y="169"/>
                    <a:pt x="130" y="166"/>
                    <a:pt x="135" y="164"/>
                  </a:cubicBezTo>
                  <a:cubicBezTo>
                    <a:pt x="146" y="175"/>
                    <a:pt x="146" y="175"/>
                    <a:pt x="146" y="175"/>
                  </a:cubicBezTo>
                  <a:cubicBezTo>
                    <a:pt x="152" y="180"/>
                    <a:pt x="160" y="180"/>
                    <a:pt x="165" y="175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80" y="160"/>
                    <a:pt x="180" y="152"/>
                    <a:pt x="175" y="147"/>
                  </a:cubicBezTo>
                  <a:cubicBezTo>
                    <a:pt x="163" y="135"/>
                    <a:pt x="163" y="135"/>
                    <a:pt x="163" y="135"/>
                  </a:cubicBezTo>
                  <a:cubicBezTo>
                    <a:pt x="166" y="131"/>
                    <a:pt x="168" y="125"/>
                    <a:pt x="170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193" y="120"/>
                    <a:pt x="199" y="114"/>
                    <a:pt x="199" y="107"/>
                  </a:cubicBezTo>
                  <a:cubicBezTo>
                    <a:pt x="199" y="93"/>
                    <a:pt x="199" y="93"/>
                    <a:pt x="199" y="93"/>
                  </a:cubicBezTo>
                  <a:cubicBezTo>
                    <a:pt x="199" y="86"/>
                    <a:pt x="193" y="80"/>
                    <a:pt x="186" y="80"/>
                  </a:cubicBezTo>
                  <a:close/>
                  <a:moveTo>
                    <a:pt x="100" y="140"/>
                  </a:moveTo>
                  <a:cubicBezTo>
                    <a:pt x="78" y="140"/>
                    <a:pt x="60" y="122"/>
                    <a:pt x="60" y="100"/>
                  </a:cubicBezTo>
                  <a:cubicBezTo>
                    <a:pt x="60" y="78"/>
                    <a:pt x="78" y="60"/>
                    <a:pt x="100" y="60"/>
                  </a:cubicBezTo>
                  <a:cubicBezTo>
                    <a:pt x="122" y="60"/>
                    <a:pt x="139" y="78"/>
                    <a:pt x="139" y="100"/>
                  </a:cubicBezTo>
                  <a:cubicBezTo>
                    <a:pt x="139" y="122"/>
                    <a:pt x="122" y="140"/>
                    <a:pt x="100" y="140"/>
                  </a:cubicBezTo>
                  <a:close/>
                  <a:moveTo>
                    <a:pt x="100" y="80"/>
                  </a:moveTo>
                  <a:cubicBezTo>
                    <a:pt x="89" y="80"/>
                    <a:pt x="80" y="89"/>
                    <a:pt x="80" y="100"/>
                  </a:cubicBezTo>
                  <a:cubicBezTo>
                    <a:pt x="80" y="111"/>
                    <a:pt x="89" y="120"/>
                    <a:pt x="100" y="120"/>
                  </a:cubicBezTo>
                  <a:cubicBezTo>
                    <a:pt x="111" y="120"/>
                    <a:pt x="120" y="111"/>
                    <a:pt x="120" y="100"/>
                  </a:cubicBezTo>
                  <a:cubicBezTo>
                    <a:pt x="120" y="89"/>
                    <a:pt x="111" y="80"/>
                    <a:pt x="100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652060" y="3782078"/>
            <a:ext cx="517445" cy="517445"/>
            <a:chOff x="6737059" y="3386940"/>
            <a:chExt cx="517445" cy="517445"/>
          </a:xfrm>
        </p:grpSpPr>
        <p:sp>
          <p:nvSpPr>
            <p:cNvPr id="33" name="椭圆 32"/>
            <p:cNvSpPr/>
            <p:nvPr/>
          </p:nvSpPr>
          <p:spPr>
            <a:xfrm>
              <a:off x="6737059" y="3386940"/>
              <a:ext cx="517445" cy="517445"/>
            </a:xfrm>
            <a:prstGeom prst="ellipse">
              <a:avLst/>
            </a:prstGeom>
            <a:solidFill>
              <a:srgbClr val="156F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34" name="Freeform 41"/>
            <p:cNvSpPr>
              <a:spLocks noEditPoints="1"/>
            </p:cNvSpPr>
            <p:nvPr/>
          </p:nvSpPr>
          <p:spPr bwMode="auto">
            <a:xfrm>
              <a:off x="6818234" y="3466842"/>
              <a:ext cx="355094" cy="357640"/>
            </a:xfrm>
            <a:custGeom>
              <a:avLst/>
              <a:gdLst>
                <a:gd name="T0" fmla="*/ 186 w 199"/>
                <a:gd name="T1" fmla="*/ 80 h 200"/>
                <a:gd name="T2" fmla="*/ 170 w 199"/>
                <a:gd name="T3" fmla="*/ 80 h 200"/>
                <a:gd name="T4" fmla="*/ 163 w 199"/>
                <a:gd name="T5" fmla="*/ 64 h 200"/>
                <a:gd name="T6" fmla="*/ 175 w 199"/>
                <a:gd name="T7" fmla="*/ 52 h 200"/>
                <a:gd name="T8" fmla="*/ 175 w 199"/>
                <a:gd name="T9" fmla="*/ 33 h 200"/>
                <a:gd name="T10" fmla="*/ 165 w 199"/>
                <a:gd name="T11" fmla="*/ 24 h 200"/>
                <a:gd name="T12" fmla="*/ 146 w 199"/>
                <a:gd name="T13" fmla="*/ 24 h 200"/>
                <a:gd name="T14" fmla="*/ 135 w 199"/>
                <a:gd name="T15" fmla="*/ 36 h 200"/>
                <a:gd name="T16" fmla="*/ 120 w 199"/>
                <a:gd name="T17" fmla="*/ 30 h 200"/>
                <a:gd name="T18" fmla="*/ 120 w 199"/>
                <a:gd name="T19" fmla="*/ 13 h 200"/>
                <a:gd name="T20" fmla="*/ 106 w 199"/>
                <a:gd name="T21" fmla="*/ 0 h 200"/>
                <a:gd name="T22" fmla="*/ 93 w 199"/>
                <a:gd name="T23" fmla="*/ 0 h 200"/>
                <a:gd name="T24" fmla="*/ 80 w 199"/>
                <a:gd name="T25" fmla="*/ 13 h 200"/>
                <a:gd name="T26" fmla="*/ 80 w 199"/>
                <a:gd name="T27" fmla="*/ 30 h 200"/>
                <a:gd name="T28" fmla="*/ 64 w 199"/>
                <a:gd name="T29" fmla="*/ 36 h 200"/>
                <a:gd name="T30" fmla="*/ 52 w 199"/>
                <a:gd name="T31" fmla="*/ 24 h 200"/>
                <a:gd name="T32" fmla="*/ 33 w 199"/>
                <a:gd name="T33" fmla="*/ 24 h 200"/>
                <a:gd name="T34" fmla="*/ 24 w 199"/>
                <a:gd name="T35" fmla="*/ 33 h 200"/>
                <a:gd name="T36" fmla="*/ 24 w 199"/>
                <a:gd name="T37" fmla="*/ 52 h 200"/>
                <a:gd name="T38" fmla="*/ 36 w 199"/>
                <a:gd name="T39" fmla="*/ 64 h 200"/>
                <a:gd name="T40" fmla="*/ 29 w 199"/>
                <a:gd name="T41" fmla="*/ 80 h 200"/>
                <a:gd name="T42" fmla="*/ 13 w 199"/>
                <a:gd name="T43" fmla="*/ 80 h 200"/>
                <a:gd name="T44" fmla="*/ 0 w 199"/>
                <a:gd name="T45" fmla="*/ 93 h 200"/>
                <a:gd name="T46" fmla="*/ 0 w 199"/>
                <a:gd name="T47" fmla="*/ 107 h 200"/>
                <a:gd name="T48" fmla="*/ 13 w 199"/>
                <a:gd name="T49" fmla="*/ 120 h 200"/>
                <a:gd name="T50" fmla="*/ 29 w 199"/>
                <a:gd name="T51" fmla="*/ 120 h 200"/>
                <a:gd name="T52" fmla="*/ 35 w 199"/>
                <a:gd name="T53" fmla="*/ 135 h 200"/>
                <a:gd name="T54" fmla="*/ 24 w 199"/>
                <a:gd name="T55" fmla="*/ 147 h 200"/>
                <a:gd name="T56" fmla="*/ 24 w 199"/>
                <a:gd name="T57" fmla="*/ 166 h 200"/>
                <a:gd name="T58" fmla="*/ 33 w 199"/>
                <a:gd name="T59" fmla="*/ 175 h 200"/>
                <a:gd name="T60" fmla="*/ 52 w 199"/>
                <a:gd name="T61" fmla="*/ 175 h 200"/>
                <a:gd name="T62" fmla="*/ 63 w 199"/>
                <a:gd name="T63" fmla="*/ 163 h 200"/>
                <a:gd name="T64" fmla="*/ 80 w 199"/>
                <a:gd name="T65" fmla="*/ 170 h 200"/>
                <a:gd name="T66" fmla="*/ 80 w 199"/>
                <a:gd name="T67" fmla="*/ 186 h 200"/>
                <a:gd name="T68" fmla="*/ 93 w 199"/>
                <a:gd name="T69" fmla="*/ 200 h 200"/>
                <a:gd name="T70" fmla="*/ 106 w 199"/>
                <a:gd name="T71" fmla="*/ 200 h 200"/>
                <a:gd name="T72" fmla="*/ 120 w 199"/>
                <a:gd name="T73" fmla="*/ 186 h 200"/>
                <a:gd name="T74" fmla="*/ 120 w 199"/>
                <a:gd name="T75" fmla="*/ 170 h 200"/>
                <a:gd name="T76" fmla="*/ 135 w 199"/>
                <a:gd name="T77" fmla="*/ 164 h 200"/>
                <a:gd name="T78" fmla="*/ 146 w 199"/>
                <a:gd name="T79" fmla="*/ 175 h 200"/>
                <a:gd name="T80" fmla="*/ 165 w 199"/>
                <a:gd name="T81" fmla="*/ 175 h 200"/>
                <a:gd name="T82" fmla="*/ 175 w 199"/>
                <a:gd name="T83" fmla="*/ 166 h 200"/>
                <a:gd name="T84" fmla="*/ 175 w 199"/>
                <a:gd name="T85" fmla="*/ 147 h 200"/>
                <a:gd name="T86" fmla="*/ 163 w 199"/>
                <a:gd name="T87" fmla="*/ 135 h 200"/>
                <a:gd name="T88" fmla="*/ 170 w 199"/>
                <a:gd name="T89" fmla="*/ 120 h 200"/>
                <a:gd name="T90" fmla="*/ 186 w 199"/>
                <a:gd name="T91" fmla="*/ 120 h 200"/>
                <a:gd name="T92" fmla="*/ 199 w 199"/>
                <a:gd name="T93" fmla="*/ 107 h 200"/>
                <a:gd name="T94" fmla="*/ 199 w 199"/>
                <a:gd name="T95" fmla="*/ 93 h 200"/>
                <a:gd name="T96" fmla="*/ 186 w 199"/>
                <a:gd name="T97" fmla="*/ 80 h 200"/>
                <a:gd name="T98" fmla="*/ 100 w 199"/>
                <a:gd name="T99" fmla="*/ 140 h 200"/>
                <a:gd name="T100" fmla="*/ 60 w 199"/>
                <a:gd name="T101" fmla="*/ 100 h 200"/>
                <a:gd name="T102" fmla="*/ 100 w 199"/>
                <a:gd name="T103" fmla="*/ 60 h 200"/>
                <a:gd name="T104" fmla="*/ 139 w 199"/>
                <a:gd name="T105" fmla="*/ 100 h 200"/>
                <a:gd name="T106" fmla="*/ 100 w 199"/>
                <a:gd name="T107" fmla="*/ 140 h 200"/>
                <a:gd name="T108" fmla="*/ 100 w 199"/>
                <a:gd name="T109" fmla="*/ 80 h 200"/>
                <a:gd name="T110" fmla="*/ 80 w 199"/>
                <a:gd name="T111" fmla="*/ 100 h 200"/>
                <a:gd name="T112" fmla="*/ 100 w 199"/>
                <a:gd name="T113" fmla="*/ 120 h 200"/>
                <a:gd name="T114" fmla="*/ 120 w 199"/>
                <a:gd name="T115" fmla="*/ 100 h 200"/>
                <a:gd name="T116" fmla="*/ 100 w 199"/>
                <a:gd name="T117" fmla="*/ 8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9" h="200">
                  <a:moveTo>
                    <a:pt x="186" y="80"/>
                  </a:moveTo>
                  <a:cubicBezTo>
                    <a:pt x="170" y="80"/>
                    <a:pt x="170" y="80"/>
                    <a:pt x="170" y="80"/>
                  </a:cubicBezTo>
                  <a:cubicBezTo>
                    <a:pt x="168" y="74"/>
                    <a:pt x="166" y="69"/>
                    <a:pt x="163" y="64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80" y="47"/>
                    <a:pt x="180" y="38"/>
                    <a:pt x="175" y="33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0" y="19"/>
                    <a:pt x="152" y="19"/>
                    <a:pt x="146" y="24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0" y="33"/>
                    <a:pt x="125" y="31"/>
                    <a:pt x="120" y="30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20" y="6"/>
                    <a:pt x="114" y="0"/>
                    <a:pt x="10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6" y="0"/>
                    <a:pt x="80" y="6"/>
                    <a:pt x="80" y="13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4" y="31"/>
                    <a:pt x="69" y="33"/>
                    <a:pt x="64" y="3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7" y="19"/>
                    <a:pt x="38" y="19"/>
                    <a:pt x="33" y="2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38"/>
                    <a:pt x="18" y="47"/>
                    <a:pt x="24" y="52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3" y="69"/>
                    <a:pt x="31" y="74"/>
                    <a:pt x="29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6" y="80"/>
                    <a:pt x="0" y="86"/>
                    <a:pt x="0" y="93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4"/>
                    <a:pt x="6" y="120"/>
                    <a:pt x="13" y="120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31" y="125"/>
                    <a:pt x="33" y="130"/>
                    <a:pt x="35" y="135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18" y="152"/>
                    <a:pt x="18" y="160"/>
                    <a:pt x="24" y="166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8" y="180"/>
                    <a:pt x="47" y="180"/>
                    <a:pt x="52" y="175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9" y="166"/>
                    <a:pt x="74" y="169"/>
                    <a:pt x="80" y="170"/>
                  </a:cubicBezTo>
                  <a:cubicBezTo>
                    <a:pt x="80" y="186"/>
                    <a:pt x="80" y="186"/>
                    <a:pt x="80" y="186"/>
                  </a:cubicBezTo>
                  <a:cubicBezTo>
                    <a:pt x="80" y="194"/>
                    <a:pt x="86" y="200"/>
                    <a:pt x="93" y="200"/>
                  </a:cubicBezTo>
                  <a:cubicBezTo>
                    <a:pt x="106" y="200"/>
                    <a:pt x="106" y="200"/>
                    <a:pt x="106" y="200"/>
                  </a:cubicBezTo>
                  <a:cubicBezTo>
                    <a:pt x="114" y="200"/>
                    <a:pt x="120" y="194"/>
                    <a:pt x="120" y="186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5" y="169"/>
                    <a:pt x="130" y="166"/>
                    <a:pt x="135" y="164"/>
                  </a:cubicBezTo>
                  <a:cubicBezTo>
                    <a:pt x="146" y="175"/>
                    <a:pt x="146" y="175"/>
                    <a:pt x="146" y="175"/>
                  </a:cubicBezTo>
                  <a:cubicBezTo>
                    <a:pt x="152" y="180"/>
                    <a:pt x="160" y="180"/>
                    <a:pt x="165" y="175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80" y="160"/>
                    <a:pt x="180" y="152"/>
                    <a:pt x="175" y="147"/>
                  </a:cubicBezTo>
                  <a:cubicBezTo>
                    <a:pt x="163" y="135"/>
                    <a:pt x="163" y="135"/>
                    <a:pt x="163" y="135"/>
                  </a:cubicBezTo>
                  <a:cubicBezTo>
                    <a:pt x="166" y="131"/>
                    <a:pt x="168" y="125"/>
                    <a:pt x="170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193" y="120"/>
                    <a:pt x="199" y="114"/>
                    <a:pt x="199" y="107"/>
                  </a:cubicBezTo>
                  <a:cubicBezTo>
                    <a:pt x="199" y="93"/>
                    <a:pt x="199" y="93"/>
                    <a:pt x="199" y="93"/>
                  </a:cubicBezTo>
                  <a:cubicBezTo>
                    <a:pt x="199" y="86"/>
                    <a:pt x="193" y="80"/>
                    <a:pt x="186" y="80"/>
                  </a:cubicBezTo>
                  <a:close/>
                  <a:moveTo>
                    <a:pt x="100" y="140"/>
                  </a:moveTo>
                  <a:cubicBezTo>
                    <a:pt x="78" y="140"/>
                    <a:pt x="60" y="122"/>
                    <a:pt x="60" y="100"/>
                  </a:cubicBezTo>
                  <a:cubicBezTo>
                    <a:pt x="60" y="78"/>
                    <a:pt x="78" y="60"/>
                    <a:pt x="100" y="60"/>
                  </a:cubicBezTo>
                  <a:cubicBezTo>
                    <a:pt x="122" y="60"/>
                    <a:pt x="139" y="78"/>
                    <a:pt x="139" y="100"/>
                  </a:cubicBezTo>
                  <a:cubicBezTo>
                    <a:pt x="139" y="122"/>
                    <a:pt x="122" y="140"/>
                    <a:pt x="100" y="140"/>
                  </a:cubicBezTo>
                  <a:close/>
                  <a:moveTo>
                    <a:pt x="100" y="80"/>
                  </a:moveTo>
                  <a:cubicBezTo>
                    <a:pt x="89" y="80"/>
                    <a:pt x="80" y="89"/>
                    <a:pt x="80" y="100"/>
                  </a:cubicBezTo>
                  <a:cubicBezTo>
                    <a:pt x="80" y="111"/>
                    <a:pt x="89" y="120"/>
                    <a:pt x="100" y="120"/>
                  </a:cubicBezTo>
                  <a:cubicBezTo>
                    <a:pt x="111" y="120"/>
                    <a:pt x="120" y="111"/>
                    <a:pt x="120" y="100"/>
                  </a:cubicBezTo>
                  <a:cubicBezTo>
                    <a:pt x="120" y="89"/>
                    <a:pt x="111" y="80"/>
                    <a:pt x="100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6" name="TextBox 15"/>
          <p:cNvSpPr txBox="1"/>
          <p:nvPr/>
        </p:nvSpPr>
        <p:spPr>
          <a:xfrm>
            <a:off x="7401560" y="2497455"/>
            <a:ext cx="2688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采购管理系统</a:t>
            </a:r>
            <a:endParaRPr lang="zh-CN" altLang="en-US" sz="2400" b="1">
              <a:solidFill>
                <a:srgbClr val="0B57A4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37" name="TextBox 15"/>
          <p:cNvSpPr txBox="1"/>
          <p:nvPr/>
        </p:nvSpPr>
        <p:spPr>
          <a:xfrm>
            <a:off x="7332980" y="3618865"/>
            <a:ext cx="457009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4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政府电子</a:t>
            </a:r>
            <a:r>
              <a:rPr lang="zh-CN" altLang="en-US" sz="24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集市</a:t>
            </a:r>
            <a:endParaRPr lang="zh-CN" altLang="en-US" sz="2400" b="1">
              <a:solidFill>
                <a:srgbClr val="0B57A4"/>
              </a:solidFill>
              <a:latin typeface="+mj-ea"/>
              <a:ea typeface="+mj-ea"/>
              <a:sym typeface="+mn-lt"/>
            </a:endParaRPr>
          </a:p>
          <a:p>
            <a:pPr algn="l">
              <a:buClrTx/>
              <a:buSzTx/>
              <a:buFontTx/>
            </a:pPr>
            <a:r>
              <a:rPr lang="zh-CN" altLang="en-US" sz="24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协议供货平台（</a:t>
            </a:r>
            <a:r>
              <a:rPr lang="zh-CN" altLang="en-US" sz="24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供货商）</a:t>
            </a:r>
            <a:endParaRPr lang="zh-CN" altLang="en-US" sz="2400" b="1">
              <a:solidFill>
                <a:srgbClr val="0B57A4"/>
              </a:solidFill>
              <a:latin typeface="+mj-ea"/>
              <a:ea typeface="+mj-ea"/>
              <a:sym typeface="+mn-lt"/>
            </a:endParaRPr>
          </a:p>
          <a:p>
            <a:pPr algn="l">
              <a:buClrTx/>
              <a:buSzTx/>
              <a:buFontTx/>
            </a:pPr>
            <a:r>
              <a:rPr lang="en-US" altLang="zh-CN" sz="20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1</a:t>
            </a:r>
            <a:r>
              <a:rPr lang="zh-CN" altLang="en-US" sz="20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、京东慧采</a:t>
            </a:r>
            <a:r>
              <a:rPr lang="en-US" altLang="zh-CN" sz="20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——</a:t>
            </a:r>
            <a:r>
              <a:rPr lang="zh-CN" altLang="en-US" sz="20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办公用品及</a:t>
            </a:r>
            <a:r>
              <a:rPr lang="zh-CN" altLang="en-US" sz="20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设施</a:t>
            </a:r>
            <a:endParaRPr lang="zh-CN" altLang="en-US" sz="2000" b="1">
              <a:solidFill>
                <a:srgbClr val="0B57A4"/>
              </a:solidFill>
              <a:latin typeface="+mj-ea"/>
              <a:ea typeface="+mj-ea"/>
              <a:sym typeface="+mn-lt"/>
            </a:endParaRPr>
          </a:p>
          <a:p>
            <a:pPr algn="l">
              <a:buClrTx/>
              <a:buSzTx/>
              <a:buFontTx/>
            </a:pPr>
            <a:r>
              <a:rPr lang="en-US" altLang="zh-CN" sz="20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2</a:t>
            </a:r>
            <a:r>
              <a:rPr lang="zh-CN" altLang="en-US" sz="20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、喀斯玛</a:t>
            </a:r>
            <a:r>
              <a:rPr lang="en-US" altLang="zh-CN" sz="20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——</a:t>
            </a:r>
            <a:r>
              <a:rPr lang="zh-CN" altLang="en-US" sz="20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科研物资</a:t>
            </a:r>
            <a:endParaRPr lang="zh-CN" altLang="en-US" sz="2000" b="1" dirty="0">
              <a:solidFill>
                <a:srgbClr val="0B57A4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0" name="TextBox 15"/>
          <p:cNvSpPr txBox="1"/>
          <p:nvPr/>
        </p:nvSpPr>
        <p:spPr>
          <a:xfrm>
            <a:off x="7401560" y="5194935"/>
            <a:ext cx="42595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资产</a:t>
            </a:r>
            <a:r>
              <a:rPr lang="zh-CN" altLang="en-US" sz="24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管理系统</a:t>
            </a:r>
            <a:r>
              <a:rPr lang="en-US" altLang="zh-CN" sz="24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——</a:t>
            </a:r>
            <a:endParaRPr lang="en-US" altLang="zh-CN" sz="2400" b="1">
              <a:solidFill>
                <a:srgbClr val="0B57A4"/>
              </a:solidFill>
              <a:latin typeface="+mj-ea"/>
              <a:ea typeface="+mj-ea"/>
              <a:sym typeface="+mn-lt"/>
            </a:endParaRPr>
          </a:p>
          <a:p>
            <a:r>
              <a:rPr lang="zh-CN" altLang="en-US" sz="24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固定资产</a:t>
            </a:r>
            <a:r>
              <a:rPr lang="en-US" altLang="zh-CN" sz="24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/</a:t>
            </a:r>
            <a:r>
              <a:rPr lang="zh-CN" altLang="en-US" sz="24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低值管理模块</a:t>
            </a:r>
            <a:endParaRPr lang="zh-CN" altLang="en-US" sz="2400" b="1" dirty="0">
              <a:solidFill>
                <a:srgbClr val="156F6D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65125" y="3721735"/>
            <a:ext cx="5349875" cy="2746375"/>
            <a:chOff x="852" y="1577"/>
            <a:chExt cx="17496" cy="898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52" y="1577"/>
              <a:ext cx="17497" cy="8982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15847" y="6153"/>
              <a:ext cx="1359" cy="5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4220" y="6987"/>
              <a:ext cx="1359" cy="5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/>
        </p:nvSpPr>
        <p:spPr>
          <a:xfrm>
            <a:off x="451485" y="4695190"/>
            <a:ext cx="1141095" cy="138049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51485" y="1001395"/>
            <a:ext cx="5091430" cy="2619375"/>
            <a:chOff x="2950" y="277"/>
            <a:chExt cx="17544" cy="890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50" y="277"/>
              <a:ext cx="17544" cy="8901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3834" y="3179"/>
              <a:ext cx="2762" cy="67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834" y="5673"/>
              <a:ext cx="2762" cy="67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" name="矩形 115"/>
          <p:cNvSpPr/>
          <p:nvPr/>
        </p:nvSpPr>
        <p:spPr>
          <a:xfrm>
            <a:off x="569913" y="358775"/>
            <a:ext cx="11320780" cy="6140450"/>
          </a:xfrm>
          <a:prstGeom prst="rect">
            <a:avLst/>
          </a:prstGeom>
          <a:noFill/>
          <a:ln>
            <a:solidFill>
              <a:srgbClr val="0B5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1269980" y="179070"/>
            <a:ext cx="861060" cy="791210"/>
            <a:chOff x="17748" y="282"/>
            <a:chExt cx="1356" cy="1246"/>
          </a:xfrm>
        </p:grpSpPr>
        <p:sp>
          <p:nvSpPr>
            <p:cNvPr id="17" name="矩形 16"/>
            <p:cNvSpPr/>
            <p:nvPr/>
          </p:nvSpPr>
          <p:spPr>
            <a:xfrm>
              <a:off x="17748" y="282"/>
              <a:ext cx="1357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7933" y="502"/>
              <a:ext cx="850" cy="119"/>
            </a:xfrm>
            <a:prstGeom prst="rect">
              <a:avLst/>
            </a:prstGeom>
            <a:solidFill>
              <a:srgbClr val="0B5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18298" y="871"/>
              <a:ext cx="850" cy="120"/>
            </a:xfrm>
            <a:prstGeom prst="rect">
              <a:avLst/>
            </a:prstGeom>
            <a:solidFill>
              <a:srgbClr val="0B5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H="1" flipV="1">
            <a:off x="322580" y="5866130"/>
            <a:ext cx="861060" cy="791210"/>
            <a:chOff x="17748" y="282"/>
            <a:chExt cx="1356" cy="1246"/>
          </a:xfrm>
        </p:grpSpPr>
        <p:sp>
          <p:nvSpPr>
            <p:cNvPr id="20" name="矩形 19"/>
            <p:cNvSpPr/>
            <p:nvPr/>
          </p:nvSpPr>
          <p:spPr>
            <a:xfrm>
              <a:off x="17748" y="282"/>
              <a:ext cx="1357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933" y="502"/>
              <a:ext cx="850" cy="119"/>
            </a:xfrm>
            <a:prstGeom prst="rect">
              <a:avLst/>
            </a:prstGeom>
            <a:solidFill>
              <a:srgbClr val="0B5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5400000">
              <a:off x="18298" y="871"/>
              <a:ext cx="850" cy="120"/>
            </a:xfrm>
            <a:prstGeom prst="rect">
              <a:avLst/>
            </a:prstGeom>
            <a:solidFill>
              <a:srgbClr val="0B5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n-ea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3405505" y="2500630"/>
            <a:ext cx="1381125" cy="1381125"/>
          </a:xfrm>
          <a:prstGeom prst="rect">
            <a:avLst/>
          </a:prstGeom>
          <a:solidFill>
            <a:srgbClr val="0B5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12503" y="2683828"/>
            <a:ext cx="1167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000">
                <a:solidFill>
                  <a:schemeClr val="bg1"/>
                </a:solidFill>
                <a:latin typeface="+mn-ea"/>
              </a:rPr>
              <a:t>04</a:t>
            </a:r>
            <a:endParaRPr lang="en-US" altLang="zh-CN" sz="60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47615" y="2761615"/>
            <a:ext cx="573214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5000" b="1">
                <a:solidFill>
                  <a:srgbClr val="0B57A4"/>
                </a:solidFill>
                <a:latin typeface="+mn-ea"/>
                <a:sym typeface="+mn-ea"/>
              </a:rPr>
              <a:t>喀斯玛一体化</a:t>
            </a:r>
            <a:r>
              <a:rPr lang="zh-CN" altLang="en-US" sz="5000" b="1">
                <a:solidFill>
                  <a:srgbClr val="0B57A4"/>
                </a:solidFill>
                <a:latin typeface="+mn-ea"/>
                <a:sym typeface="+mn-ea"/>
              </a:rPr>
              <a:t>采购</a:t>
            </a:r>
            <a:endParaRPr lang="zh-CN" altLang="en-US" sz="5000" b="1">
              <a:solidFill>
                <a:srgbClr val="0B57A4"/>
              </a:solidFill>
              <a:latin typeface="+mn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3278" y="118412"/>
            <a:ext cx="1316500" cy="883947"/>
            <a:chOff x="43278" y="118412"/>
            <a:chExt cx="1316500" cy="883947"/>
          </a:xfrm>
        </p:grpSpPr>
        <p:sp>
          <p:nvSpPr>
            <p:cNvPr id="28" name="菱形 27"/>
            <p:cNvSpPr/>
            <p:nvPr/>
          </p:nvSpPr>
          <p:spPr>
            <a:xfrm>
              <a:off x="43278" y="288542"/>
              <a:ext cx="543688" cy="543688"/>
            </a:xfrm>
            <a:prstGeom prst="diamond">
              <a:avLst/>
            </a:prstGeom>
            <a:noFill/>
            <a:ln w="285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475831" y="118412"/>
              <a:ext cx="883947" cy="883947"/>
            </a:xfrm>
            <a:prstGeom prst="diamond">
              <a:avLst/>
            </a:prstGeom>
            <a:noFill/>
            <a:ln w="285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1</a:t>
              </a:r>
              <a:endPara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30" name="文本框 55"/>
          <p:cNvSpPr txBox="1"/>
          <p:nvPr/>
        </p:nvSpPr>
        <p:spPr>
          <a:xfrm>
            <a:off x="1526068" y="199603"/>
            <a:ext cx="419810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登录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进入</a:t>
            </a:r>
            <a:endParaRPr lang="zh-CN" altLang="en-US" sz="28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122" y="6555036"/>
            <a:ext cx="1308011" cy="3027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241901" y="382173"/>
            <a:ext cx="9875695" cy="340259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点击喀斯玛商城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" y="1071245"/>
            <a:ext cx="11064240" cy="52444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3278" y="118412"/>
            <a:ext cx="1316500" cy="883947"/>
            <a:chOff x="43278" y="118412"/>
            <a:chExt cx="1316500" cy="883947"/>
          </a:xfrm>
        </p:grpSpPr>
        <p:sp>
          <p:nvSpPr>
            <p:cNvPr id="28" name="菱形 27"/>
            <p:cNvSpPr/>
            <p:nvPr/>
          </p:nvSpPr>
          <p:spPr>
            <a:xfrm>
              <a:off x="43278" y="288542"/>
              <a:ext cx="543688" cy="543688"/>
            </a:xfrm>
            <a:prstGeom prst="diamond">
              <a:avLst/>
            </a:prstGeom>
            <a:noFill/>
            <a:ln w="285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9" name="菱形 28"/>
            <p:cNvSpPr/>
            <p:nvPr/>
          </p:nvSpPr>
          <p:spPr>
            <a:xfrm>
              <a:off x="475831" y="118412"/>
              <a:ext cx="883947" cy="883947"/>
            </a:xfrm>
            <a:prstGeom prst="diamond">
              <a:avLst/>
            </a:prstGeom>
            <a:noFill/>
            <a:ln w="285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b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FZHei-B01S" panose="02010601030101010101" pitchFamily="2" charset="-122"/>
                </a:rPr>
                <a:t>1</a:t>
              </a:r>
              <a:endPara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30" name="文本框 55"/>
          <p:cNvSpPr txBox="1"/>
          <p:nvPr/>
        </p:nvSpPr>
        <p:spPr>
          <a:xfrm>
            <a:off x="1526068" y="199603"/>
            <a:ext cx="419810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登录进入</a:t>
            </a:r>
            <a:endParaRPr lang="zh-CN" altLang="en-US" sz="28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122" y="6555036"/>
            <a:ext cx="1308011" cy="3027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241901" y="382173"/>
            <a:ext cx="9875695" cy="340259"/>
          </a:xfrm>
          <a:prstGeom prst="rect">
            <a:avLst/>
          </a:prstGeom>
        </p:spPr>
        <p:txBody>
          <a:bodyPr wrap="square" lIns="0" tIns="0" rIns="0" bIns="0">
            <a:noAutofit/>
          </a:bodyPr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进入喀斯玛商城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15" y="1051560"/>
            <a:ext cx="11146155" cy="40798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6740" y="5460365"/>
            <a:ext cx="7380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Tips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CASmart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已经与</a:t>
            </a:r>
            <a:r>
              <a:rPr lang="en-US" altLang="zh-CN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SHOU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官网对接，老师按如上方法单点登录即可，</a:t>
            </a:r>
            <a:endParaRPr lang="zh-CN" altLang="en-US" sz="1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无需额外注册（或使用）其他账号密码登录；</a:t>
            </a:r>
            <a:endParaRPr lang="zh-CN" altLang="en-US" sz="1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菱形 29"/>
          <p:cNvSpPr/>
          <p:nvPr/>
        </p:nvSpPr>
        <p:spPr>
          <a:xfrm>
            <a:off x="43278" y="288542"/>
            <a:ext cx="543688" cy="543688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1" name="菱形 30"/>
          <p:cNvSpPr/>
          <p:nvPr/>
        </p:nvSpPr>
        <p:spPr>
          <a:xfrm>
            <a:off x="475831" y="118412"/>
            <a:ext cx="883947" cy="883947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2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32" name="文本框 55"/>
          <p:cNvSpPr txBox="1"/>
          <p:nvPr/>
        </p:nvSpPr>
        <p:spPr>
          <a:xfrm>
            <a:off x="1526068" y="199603"/>
            <a:ext cx="419810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选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品</a:t>
            </a:r>
            <a:endParaRPr lang="zh-CN" altLang="en-US" sz="28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122" y="6555036"/>
            <a:ext cx="1308011" cy="3027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177020" y="3151505"/>
            <a:ext cx="27152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第</a:t>
            </a:r>
            <a:r>
              <a:rPr lang="en-US" altLang="zh-CN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4</a:t>
            </a:r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步：</a:t>
            </a:r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感兴趣的商品或商家可点击商品信息查看更多信息。</a:t>
            </a:r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" y="1257300"/>
            <a:ext cx="8755380" cy="52978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菱形 29"/>
          <p:cNvSpPr/>
          <p:nvPr/>
        </p:nvSpPr>
        <p:spPr>
          <a:xfrm>
            <a:off x="43278" y="288542"/>
            <a:ext cx="543688" cy="543688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1" name="菱形 30"/>
          <p:cNvSpPr/>
          <p:nvPr/>
        </p:nvSpPr>
        <p:spPr>
          <a:xfrm>
            <a:off x="475831" y="118412"/>
            <a:ext cx="883947" cy="883947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3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32" name="文本框 55"/>
          <p:cNvSpPr txBox="1"/>
          <p:nvPr/>
        </p:nvSpPr>
        <p:spPr>
          <a:xfrm>
            <a:off x="1526068" y="199603"/>
            <a:ext cx="419810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购物车结算</a:t>
            </a:r>
            <a:endParaRPr lang="zh-CN" altLang="en-US" sz="28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122" y="6555036"/>
            <a:ext cx="1308011" cy="3027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" y="1158240"/>
            <a:ext cx="3829050" cy="32956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240" y="1158240"/>
            <a:ext cx="7315200" cy="34004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441190" y="5057775"/>
            <a:ext cx="33096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第</a:t>
            </a:r>
            <a:r>
              <a:rPr lang="en-US" altLang="zh-CN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6</a:t>
            </a:r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步：</a:t>
            </a:r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进入购物车，勾选需结算商</a:t>
            </a:r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品，点击结算。</a:t>
            </a:r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菱形 29"/>
          <p:cNvSpPr/>
          <p:nvPr/>
        </p:nvSpPr>
        <p:spPr>
          <a:xfrm>
            <a:off x="43278" y="288542"/>
            <a:ext cx="543688" cy="543688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1" name="菱形 30"/>
          <p:cNvSpPr/>
          <p:nvPr/>
        </p:nvSpPr>
        <p:spPr>
          <a:xfrm>
            <a:off x="475831" y="118412"/>
            <a:ext cx="883947" cy="883947"/>
          </a:xfrm>
          <a:prstGeom prst="diamond">
            <a:avLst/>
          </a:prstGeom>
          <a:noFill/>
          <a:ln w="28575"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4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sp>
        <p:nvSpPr>
          <p:cNvPr id="32" name="文本框 55"/>
          <p:cNvSpPr txBox="1"/>
          <p:nvPr/>
        </p:nvSpPr>
        <p:spPr>
          <a:xfrm>
            <a:off x="1526068" y="199603"/>
            <a:ext cx="419810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立项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FZHei-B01S" panose="02010601030101010101" pitchFamily="2" charset="-122"/>
              </a:rPr>
              <a:t>审核</a:t>
            </a:r>
            <a:endParaRPr lang="zh-CN" altLang="en-US" sz="28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FZHei-B01S" panose="02010601030101010101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122" y="6555036"/>
            <a:ext cx="1308011" cy="3027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162935" y="6085840"/>
            <a:ext cx="586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第</a:t>
            </a:r>
            <a:r>
              <a:rPr lang="en-US" altLang="zh-CN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9</a:t>
            </a:r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步：</a:t>
            </a:r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r>
              <a:rPr lang="zh-CN" altLang="en-US" sz="1600" b="1" kern="100" dirty="0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填写经费号，选取额度，完善电话，联系邮箱等信息即完成。</a:t>
            </a:r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endParaRPr lang="zh-CN" altLang="en-US" sz="1600" b="1" kern="100" dirty="0">
              <a:solidFill>
                <a:srgbClr val="FF00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5" y="1002030"/>
            <a:ext cx="11886565" cy="50126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八连管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3270" cy="68586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-635" y="5989320"/>
            <a:ext cx="1219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采购人立项</a:t>
            </a:r>
            <a:r>
              <a:rPr lang="en-US" altLang="zh-CN" sz="2400" b="1">
                <a:solidFill>
                  <a:srgbClr val="FF0000"/>
                </a:solidFill>
              </a:rPr>
              <a:t>——</a:t>
            </a:r>
            <a:r>
              <a:rPr lang="zh-CN" altLang="en-US" sz="2400" b="1">
                <a:solidFill>
                  <a:srgbClr val="FF0000"/>
                </a:solidFill>
              </a:rPr>
              <a:t>经费负责人审核</a:t>
            </a:r>
            <a:r>
              <a:rPr lang="en-US" altLang="zh-CN" sz="2400" b="1">
                <a:solidFill>
                  <a:srgbClr val="FF0000"/>
                </a:solidFill>
              </a:rPr>
              <a:t>——</a:t>
            </a:r>
            <a:r>
              <a:rPr lang="zh-CN" altLang="en-US" sz="2400" b="1">
                <a:solidFill>
                  <a:srgbClr val="FF0000"/>
                </a:solidFill>
              </a:rPr>
              <a:t>采购人收货确认</a:t>
            </a:r>
            <a:r>
              <a:rPr lang="en-US" altLang="zh-CN" sz="2400" b="1">
                <a:solidFill>
                  <a:srgbClr val="FF0000"/>
                </a:solidFill>
              </a:rPr>
              <a:t>——</a:t>
            </a:r>
            <a:r>
              <a:rPr lang="zh-CN" altLang="en-US" sz="2400" b="1">
                <a:solidFill>
                  <a:srgbClr val="FF0000"/>
                </a:solidFill>
              </a:rPr>
              <a:t>低值管理员验收</a:t>
            </a:r>
            <a:r>
              <a:rPr lang="en-US" altLang="zh-CN" sz="2400" b="1">
                <a:solidFill>
                  <a:srgbClr val="FF0000"/>
                </a:solidFill>
              </a:rPr>
              <a:t>——</a:t>
            </a:r>
            <a:r>
              <a:rPr lang="zh-CN" altLang="en-US" sz="2400" b="1">
                <a:solidFill>
                  <a:srgbClr val="FF0000"/>
                </a:solidFill>
              </a:rPr>
              <a:t>学校代结算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482340" y="3842385"/>
            <a:ext cx="309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1200"/>
              <a:t>     </a:t>
            </a:r>
            <a:endParaRPr lang="zh-CN" altLang="en-US" sz="1200"/>
          </a:p>
        </p:txBody>
      </p:sp>
      <p:pic>
        <p:nvPicPr>
          <p:cNvPr id="3" name="图片 2" descr="手套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6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" name="矩形 115"/>
          <p:cNvSpPr/>
          <p:nvPr/>
        </p:nvSpPr>
        <p:spPr>
          <a:xfrm>
            <a:off x="569913" y="358775"/>
            <a:ext cx="11320780" cy="6140450"/>
          </a:xfrm>
          <a:prstGeom prst="rect">
            <a:avLst/>
          </a:prstGeom>
          <a:noFill/>
          <a:ln>
            <a:solidFill>
              <a:srgbClr val="0B5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17" name="副标题 116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743393" y="861060"/>
            <a:ext cx="8705215" cy="998855"/>
          </a:xfrm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sz="6000" b="1" spc="1000">
                <a:solidFill>
                  <a:srgbClr val="0B57A4"/>
                </a:solidFill>
                <a:uFillTx/>
                <a:latin typeface="+mj-ea"/>
                <a:ea typeface="+mj-ea"/>
                <a:cs typeface="+mj-ea"/>
              </a:rPr>
              <a:t>目 录</a:t>
            </a:r>
            <a:endParaRPr sz="6000" b="1" spc="1000">
              <a:solidFill>
                <a:srgbClr val="0B57A4"/>
              </a:solidFill>
              <a:uFillTx/>
              <a:latin typeface="+mj-ea"/>
              <a:ea typeface="+mj-ea"/>
              <a:cs typeface="+mj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1269980" y="179070"/>
            <a:ext cx="861060" cy="791210"/>
            <a:chOff x="17748" y="282"/>
            <a:chExt cx="1356" cy="1246"/>
          </a:xfrm>
        </p:grpSpPr>
        <p:sp>
          <p:nvSpPr>
            <p:cNvPr id="17" name="矩形 16"/>
            <p:cNvSpPr/>
            <p:nvPr/>
          </p:nvSpPr>
          <p:spPr>
            <a:xfrm>
              <a:off x="17748" y="282"/>
              <a:ext cx="1357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7933" y="502"/>
              <a:ext cx="850" cy="119"/>
            </a:xfrm>
            <a:prstGeom prst="rect">
              <a:avLst/>
            </a:prstGeom>
            <a:solidFill>
              <a:srgbClr val="0B5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18298" y="871"/>
              <a:ext cx="850" cy="120"/>
            </a:xfrm>
            <a:prstGeom prst="rect">
              <a:avLst/>
            </a:prstGeom>
            <a:solidFill>
              <a:srgbClr val="0B5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H="1" flipV="1">
            <a:off x="322580" y="5866130"/>
            <a:ext cx="861060" cy="791210"/>
            <a:chOff x="17748" y="282"/>
            <a:chExt cx="1356" cy="1246"/>
          </a:xfrm>
        </p:grpSpPr>
        <p:sp>
          <p:nvSpPr>
            <p:cNvPr id="20" name="矩形 19"/>
            <p:cNvSpPr/>
            <p:nvPr/>
          </p:nvSpPr>
          <p:spPr>
            <a:xfrm>
              <a:off x="17748" y="282"/>
              <a:ext cx="1357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933" y="502"/>
              <a:ext cx="850" cy="119"/>
            </a:xfrm>
            <a:prstGeom prst="rect">
              <a:avLst/>
            </a:prstGeom>
            <a:solidFill>
              <a:srgbClr val="0B5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5400000">
              <a:off x="18298" y="871"/>
              <a:ext cx="850" cy="120"/>
            </a:xfrm>
            <a:prstGeom prst="rect">
              <a:avLst/>
            </a:prstGeom>
            <a:solidFill>
              <a:srgbClr val="0B5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177790" y="1859915"/>
            <a:ext cx="18364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>
                <a:solidFill>
                  <a:srgbClr val="0B57A4"/>
                </a:solidFill>
                <a:latin typeface="+mj-ea"/>
                <a:ea typeface="+mj-ea"/>
              </a:rPr>
              <a:t>CONTANTS</a:t>
            </a:r>
            <a:endParaRPr lang="zh-CN" altLang="en-US" sz="2400">
              <a:solidFill>
                <a:srgbClr val="0B57A4"/>
              </a:solidFill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1380" y="3148330"/>
            <a:ext cx="297688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200">
                <a:latin typeface="+mj-ea"/>
                <a:ea typeface="+mj-ea"/>
                <a:sym typeface="+mn-ea"/>
              </a:rPr>
              <a:t>管理背景</a:t>
            </a:r>
            <a:r>
              <a:rPr lang="zh-CN" altLang="en-US" sz="2200">
                <a:latin typeface="+mj-ea"/>
                <a:ea typeface="+mj-ea"/>
                <a:sym typeface="+mn-ea"/>
              </a:rPr>
              <a:t>介绍</a:t>
            </a:r>
            <a:endParaRPr lang="zh-CN" altLang="en-US" sz="2200">
              <a:latin typeface="+mj-ea"/>
              <a:ea typeface="+mj-ea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54605" y="2995930"/>
            <a:ext cx="720725" cy="720725"/>
          </a:xfrm>
          <a:prstGeom prst="rect">
            <a:avLst/>
          </a:prstGeom>
          <a:solidFill>
            <a:srgbClr val="0B5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591435" y="3083560"/>
            <a:ext cx="646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en-US" altLang="zh-CN" sz="28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421380" y="4251325"/>
            <a:ext cx="297688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200">
                <a:solidFill>
                  <a:schemeClr val="tx1"/>
                </a:solidFill>
                <a:latin typeface="+mj-ea"/>
                <a:ea typeface="+mj-ea"/>
              </a:rPr>
              <a:t>采购分类</a:t>
            </a:r>
            <a:r>
              <a:rPr lang="zh-CN" altLang="en-US" sz="2200">
                <a:solidFill>
                  <a:schemeClr val="tx1"/>
                </a:solidFill>
                <a:latin typeface="+mj-ea"/>
                <a:ea typeface="+mj-ea"/>
              </a:rPr>
              <a:t>介绍</a:t>
            </a:r>
            <a:endParaRPr lang="zh-CN" altLang="en-US" sz="220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554605" y="4123055"/>
            <a:ext cx="720725" cy="720725"/>
          </a:xfrm>
          <a:prstGeom prst="rect">
            <a:avLst/>
          </a:prstGeom>
          <a:solidFill>
            <a:srgbClr val="0B5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2597150" y="4205605"/>
            <a:ext cx="646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en-US" altLang="zh-CN" sz="28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612380" y="3141345"/>
            <a:ext cx="297688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200">
                <a:solidFill>
                  <a:schemeClr val="tx1"/>
                </a:solidFill>
                <a:latin typeface="+mj-ea"/>
                <a:ea typeface="+mj-ea"/>
              </a:rPr>
              <a:t>管理流程</a:t>
            </a:r>
            <a:r>
              <a:rPr lang="zh-CN" altLang="en-US" sz="2200">
                <a:solidFill>
                  <a:schemeClr val="tx1"/>
                </a:solidFill>
                <a:latin typeface="+mj-ea"/>
                <a:ea typeface="+mj-ea"/>
              </a:rPr>
              <a:t>介绍</a:t>
            </a:r>
            <a:endParaRPr lang="zh-CN" altLang="en-US" sz="220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745605" y="3053080"/>
            <a:ext cx="720725" cy="720725"/>
          </a:xfrm>
          <a:prstGeom prst="rect">
            <a:avLst/>
          </a:prstGeom>
          <a:solidFill>
            <a:srgbClr val="0B5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771640" y="3119755"/>
            <a:ext cx="646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en-US" altLang="zh-CN" sz="28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612380" y="4251960"/>
            <a:ext cx="297688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200">
                <a:solidFill>
                  <a:schemeClr val="tx1"/>
                </a:solidFill>
                <a:latin typeface="+mj-ea"/>
                <a:ea typeface="+mj-ea"/>
              </a:rPr>
              <a:t>采购平台</a:t>
            </a:r>
            <a:r>
              <a:rPr lang="zh-CN" altLang="en-US" sz="2200">
                <a:solidFill>
                  <a:schemeClr val="tx1"/>
                </a:solidFill>
                <a:latin typeface="+mj-ea"/>
                <a:ea typeface="+mj-ea"/>
              </a:rPr>
              <a:t>介绍</a:t>
            </a:r>
            <a:endParaRPr lang="zh-CN" altLang="en-US" sz="220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745605" y="4123055"/>
            <a:ext cx="720725" cy="720725"/>
          </a:xfrm>
          <a:prstGeom prst="rect">
            <a:avLst/>
          </a:prstGeom>
          <a:solidFill>
            <a:srgbClr val="0B5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771640" y="4179570"/>
            <a:ext cx="646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en-US" altLang="zh-CN" sz="280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40410" y="242824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100955" y="3803650"/>
            <a:ext cx="459740" cy="2184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p>
            <a:endParaRPr lang="zh-CN" altLang="en-US"/>
          </a:p>
        </p:txBody>
      </p:sp>
      <p:pic>
        <p:nvPicPr>
          <p:cNvPr id="8" name="图片 7" descr="仪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635"/>
            <a:ext cx="1213548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3535" y="1165860"/>
            <a:ext cx="8319135" cy="54006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25855" y="1687195"/>
            <a:ext cx="6985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rgbClr val="0070C0"/>
                </a:solidFill>
              </a:rPr>
              <a:t>申购</a:t>
            </a:r>
            <a:endParaRPr lang="zh-CN" altLang="en-US" sz="4800" b="1">
              <a:solidFill>
                <a:srgbClr val="0070C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199456" y="491667"/>
            <a:ext cx="113573" cy="591328"/>
          </a:xfrm>
          <a:prstGeom prst="rect">
            <a:avLst/>
          </a:prstGeom>
          <a:solidFill>
            <a:srgbClr val="156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1185037" y="1124744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6"/>
          <p:cNvSpPr txBox="1"/>
          <p:nvPr/>
        </p:nvSpPr>
        <p:spPr>
          <a:xfrm>
            <a:off x="1342796" y="498906"/>
            <a:ext cx="4320480" cy="50165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5" b="1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一体化</a:t>
            </a:r>
            <a:r>
              <a:rPr lang="zh-CN" altLang="en-US" sz="2665" b="1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申购</a:t>
            </a:r>
            <a:endParaRPr lang="zh-CN" altLang="en-US" sz="2665" b="1" dirty="0">
              <a:ln w="635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6380" y="3705225"/>
            <a:ext cx="252222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分级审批原则∶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1、经费负责人审批采购需求和经费使用</a:t>
            </a:r>
            <a:endParaRPr lang="zh-CN" altLang="en-US"/>
          </a:p>
          <a:p>
            <a:r>
              <a:rPr lang="zh-CN" altLang="en-US"/>
              <a:t>2、部门资产管理员审批判断是否为固定资产</a:t>
            </a:r>
            <a:r>
              <a:rPr lang="en-US" altLang="zh-CN"/>
              <a:t>3</a:t>
            </a:r>
            <a:r>
              <a:rPr lang="zh-CN" altLang="en-US"/>
              <a:t>、3万及以上部门负责人审批采购需求和经费使用等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558540" y="1226820"/>
            <a:ext cx="8633460" cy="5286375"/>
            <a:chOff x="1582" y="372"/>
            <a:chExt cx="15690" cy="985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82" y="1842"/>
              <a:ext cx="15690" cy="838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5" y="372"/>
              <a:ext cx="15584" cy="1590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1184910" y="1729740"/>
            <a:ext cx="6985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rgbClr val="0070C0"/>
                </a:solidFill>
              </a:rPr>
              <a:t>验收</a:t>
            </a:r>
            <a:endParaRPr lang="zh-CN" altLang="en-US" sz="4800" b="1">
              <a:solidFill>
                <a:srgbClr val="0070C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199456" y="491667"/>
            <a:ext cx="113573" cy="591328"/>
          </a:xfrm>
          <a:prstGeom prst="rect">
            <a:avLst/>
          </a:prstGeom>
          <a:solidFill>
            <a:srgbClr val="156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1185037" y="1124744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6"/>
          <p:cNvSpPr txBox="1"/>
          <p:nvPr/>
        </p:nvSpPr>
        <p:spPr>
          <a:xfrm>
            <a:off x="1342796" y="517956"/>
            <a:ext cx="4320480" cy="50165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5" b="1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一体化</a:t>
            </a:r>
            <a:r>
              <a:rPr lang="zh-CN" altLang="en-US" sz="2665" b="1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验收</a:t>
            </a:r>
            <a:endParaRPr lang="zh-CN" altLang="en-US" sz="2665" b="1" dirty="0">
              <a:ln w="635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3365" y="3298190"/>
            <a:ext cx="317944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分系统</a:t>
            </a:r>
            <a:r>
              <a:rPr lang="zh-CN" altLang="en-US"/>
              <a:t>闭环验收</a:t>
            </a:r>
            <a:r>
              <a:rPr lang="zh-CN" altLang="en-US"/>
              <a:t>∶</a:t>
            </a:r>
            <a:endParaRPr lang="zh-CN" altLang="en-US"/>
          </a:p>
          <a:p>
            <a:endParaRPr lang="zh-CN" altLang="en-US"/>
          </a:p>
          <a:p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、采购人确认收货信息及订单相关信息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、低值品</a:t>
            </a:r>
            <a:r>
              <a:rPr lang="en-US" altLang="zh-CN"/>
              <a:t>---</a:t>
            </a:r>
            <a:r>
              <a:rPr lang="zh-CN" altLang="en-US"/>
              <a:t>采购系统</a:t>
            </a:r>
            <a:r>
              <a:rPr lang="zh-CN" altLang="en-US"/>
              <a:t>内，部门低值审核员审核验收入库。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、固定资产跳转至资产系统流程，部门资产管理员审核、校级设备处审核，完成资产登记</a:t>
            </a:r>
            <a:r>
              <a:rPr lang="zh-CN" altLang="en-US"/>
              <a:t>建账。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02840" y="1214755"/>
            <a:ext cx="9780270" cy="5124450"/>
            <a:chOff x="1379" y="687"/>
            <a:chExt cx="15840" cy="849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79" y="2188"/>
              <a:ext cx="15840" cy="699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5" y="687"/>
              <a:ext cx="15584" cy="1590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1184910" y="1864360"/>
            <a:ext cx="6985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rgbClr val="0070C0"/>
                </a:solidFill>
              </a:rPr>
              <a:t>结算</a:t>
            </a:r>
            <a:endParaRPr lang="zh-CN" altLang="en-US" sz="4800" b="1">
              <a:solidFill>
                <a:srgbClr val="0070C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199456" y="491667"/>
            <a:ext cx="113573" cy="591328"/>
          </a:xfrm>
          <a:prstGeom prst="rect">
            <a:avLst/>
          </a:prstGeom>
          <a:solidFill>
            <a:srgbClr val="156F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1185037" y="1124744"/>
            <a:ext cx="9903519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6"/>
          <p:cNvSpPr txBox="1"/>
          <p:nvPr/>
        </p:nvSpPr>
        <p:spPr>
          <a:xfrm>
            <a:off x="1342796" y="527481"/>
            <a:ext cx="4320480" cy="50165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65" b="1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一体化</a:t>
            </a:r>
            <a:r>
              <a:rPr lang="zh-CN" altLang="en-US" sz="2665" b="1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结算</a:t>
            </a:r>
            <a:endParaRPr lang="zh-CN" altLang="en-US" sz="2665" b="1" dirty="0">
              <a:ln w="635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6380" y="3705225"/>
            <a:ext cx="252222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统一</a:t>
            </a:r>
            <a:r>
              <a:rPr lang="zh-CN" altLang="en-US"/>
              <a:t>代结算∶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1、老师验收、</a:t>
            </a:r>
            <a:r>
              <a:rPr lang="zh-CN" altLang="en-US"/>
              <a:t>建账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、设备处汇总、</a:t>
            </a:r>
            <a:r>
              <a:rPr lang="zh-CN" altLang="en-US"/>
              <a:t>核对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、财务</a:t>
            </a:r>
            <a:r>
              <a:rPr lang="zh-CN" altLang="en-US"/>
              <a:t>统一结算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" name="矩形 115"/>
          <p:cNvSpPr/>
          <p:nvPr/>
        </p:nvSpPr>
        <p:spPr>
          <a:xfrm>
            <a:off x="569913" y="358775"/>
            <a:ext cx="11320780" cy="6140450"/>
          </a:xfrm>
          <a:prstGeom prst="rect">
            <a:avLst/>
          </a:prstGeom>
          <a:noFill/>
          <a:ln>
            <a:solidFill>
              <a:srgbClr val="0B5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635" y="3592195"/>
            <a:ext cx="12191365" cy="484505"/>
          </a:xfrm>
          <a:prstGeom prst="rect">
            <a:avLst/>
          </a:prstGeom>
          <a:solidFill>
            <a:srgbClr val="0B5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17" name="副标题 116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877695" y="2469515"/>
            <a:ext cx="8705215" cy="998855"/>
          </a:xfrm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lang="zh-CN" altLang="en-US" sz="6000" b="1" spc="1000">
                <a:solidFill>
                  <a:srgbClr val="0B57A4"/>
                </a:solidFill>
                <a:uFillTx/>
                <a:latin typeface="+mj-ea"/>
                <a:ea typeface="+mj-ea"/>
                <a:cs typeface="汉仪雅酷黑 95W" panose="020B0A04020202020204" charset="-122"/>
              </a:rPr>
              <a:t>谢谢</a:t>
            </a:r>
            <a:r>
              <a:rPr lang="zh-CN" altLang="en-US" sz="6000" b="1" spc="1000">
                <a:solidFill>
                  <a:srgbClr val="0B57A4"/>
                </a:solidFill>
                <a:uFillTx/>
                <a:latin typeface="+mj-ea"/>
                <a:ea typeface="+mj-ea"/>
                <a:cs typeface="汉仪雅酷黑 95W" panose="020B0A04020202020204" charset="-122"/>
              </a:rPr>
              <a:t>大家！</a:t>
            </a:r>
            <a:endParaRPr lang="zh-CN" altLang="en-US" sz="6000" b="1" spc="1000">
              <a:solidFill>
                <a:srgbClr val="0B57A4"/>
              </a:solidFill>
              <a:uFillTx/>
              <a:latin typeface="+mj-ea"/>
              <a:ea typeface="+mj-ea"/>
              <a:cs typeface="汉仪雅酷黑 95W" panose="020B0A0402020202020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1269980" y="179070"/>
            <a:ext cx="861060" cy="791210"/>
            <a:chOff x="17748" y="282"/>
            <a:chExt cx="1356" cy="1246"/>
          </a:xfrm>
        </p:grpSpPr>
        <p:sp>
          <p:nvSpPr>
            <p:cNvPr id="17" name="矩形 16"/>
            <p:cNvSpPr/>
            <p:nvPr/>
          </p:nvSpPr>
          <p:spPr>
            <a:xfrm>
              <a:off x="17748" y="282"/>
              <a:ext cx="1357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7933" y="502"/>
              <a:ext cx="850" cy="119"/>
            </a:xfrm>
            <a:prstGeom prst="rect">
              <a:avLst/>
            </a:prstGeom>
            <a:solidFill>
              <a:srgbClr val="0B5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18298" y="871"/>
              <a:ext cx="850" cy="120"/>
            </a:xfrm>
            <a:prstGeom prst="rect">
              <a:avLst/>
            </a:prstGeom>
            <a:solidFill>
              <a:srgbClr val="0B5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5394008" y="3663315"/>
            <a:ext cx="139573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1600">
                <a:solidFill>
                  <a:schemeClr val="bg1"/>
                </a:solidFill>
                <a:latin typeface="+mj-ea"/>
                <a:ea typeface="+mj-ea"/>
              </a:rPr>
              <a:t>Thank</a:t>
            </a:r>
            <a:r>
              <a:rPr lang="en-US" altLang="zh-CN" sz="1600">
                <a:solidFill>
                  <a:schemeClr val="bg1"/>
                </a:solidFill>
                <a:latin typeface="+mj-ea"/>
                <a:ea typeface="+mj-ea"/>
              </a:rPr>
              <a:t> you</a:t>
            </a:r>
            <a:r>
              <a:rPr lang="zh-CN" altLang="en-US" sz="1600">
                <a:solidFill>
                  <a:schemeClr val="bg1"/>
                </a:solidFill>
                <a:latin typeface="+mj-ea"/>
                <a:ea typeface="+mj-ea"/>
              </a:rPr>
              <a:t>！</a:t>
            </a:r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19" name="组合 18"/>
          <p:cNvGrpSpPr/>
          <p:nvPr/>
        </p:nvGrpSpPr>
        <p:grpSpPr>
          <a:xfrm flipH="1" flipV="1">
            <a:off x="322580" y="5866130"/>
            <a:ext cx="861060" cy="791210"/>
            <a:chOff x="17748" y="282"/>
            <a:chExt cx="1356" cy="1246"/>
          </a:xfrm>
        </p:grpSpPr>
        <p:sp>
          <p:nvSpPr>
            <p:cNvPr id="20" name="矩形 19"/>
            <p:cNvSpPr/>
            <p:nvPr/>
          </p:nvSpPr>
          <p:spPr>
            <a:xfrm>
              <a:off x="17748" y="282"/>
              <a:ext cx="1357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933" y="502"/>
              <a:ext cx="850" cy="119"/>
            </a:xfrm>
            <a:prstGeom prst="rect">
              <a:avLst/>
            </a:prstGeom>
            <a:solidFill>
              <a:srgbClr val="0B5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5400000">
              <a:off x="18298" y="871"/>
              <a:ext cx="850" cy="120"/>
            </a:xfrm>
            <a:prstGeom prst="rect">
              <a:avLst/>
            </a:prstGeom>
            <a:solidFill>
              <a:srgbClr val="0B5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2" name="组合 8"/>
          <p:cNvGrpSpPr/>
          <p:nvPr/>
        </p:nvGrpSpPr>
        <p:grpSpPr bwMode="auto">
          <a:xfrm>
            <a:off x="719097" y="543436"/>
            <a:ext cx="2681817" cy="594784"/>
            <a:chOff x="346410" y="7282"/>
            <a:chExt cx="2011012" cy="432000"/>
          </a:xfrm>
        </p:grpSpPr>
        <p:pic>
          <p:nvPicPr>
            <p:cNvPr id="206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2196" y="32610"/>
              <a:ext cx="1495226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6410" y="7282"/>
              <a:ext cx="439381" cy="4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" name="矩形 115"/>
          <p:cNvSpPr/>
          <p:nvPr/>
        </p:nvSpPr>
        <p:spPr>
          <a:xfrm>
            <a:off x="569913" y="358775"/>
            <a:ext cx="11320780" cy="6140450"/>
          </a:xfrm>
          <a:prstGeom prst="rect">
            <a:avLst/>
          </a:prstGeom>
          <a:noFill/>
          <a:ln>
            <a:solidFill>
              <a:srgbClr val="0B5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1269980" y="179070"/>
            <a:ext cx="861060" cy="791210"/>
            <a:chOff x="17748" y="282"/>
            <a:chExt cx="1356" cy="1246"/>
          </a:xfrm>
        </p:grpSpPr>
        <p:sp>
          <p:nvSpPr>
            <p:cNvPr id="17" name="矩形 16"/>
            <p:cNvSpPr/>
            <p:nvPr/>
          </p:nvSpPr>
          <p:spPr>
            <a:xfrm>
              <a:off x="17748" y="282"/>
              <a:ext cx="1357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7933" y="502"/>
              <a:ext cx="850" cy="119"/>
            </a:xfrm>
            <a:prstGeom prst="rect">
              <a:avLst/>
            </a:prstGeom>
            <a:solidFill>
              <a:srgbClr val="0B5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18298" y="871"/>
              <a:ext cx="850" cy="120"/>
            </a:xfrm>
            <a:prstGeom prst="rect">
              <a:avLst/>
            </a:prstGeom>
            <a:solidFill>
              <a:srgbClr val="0B5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H="1" flipV="1">
            <a:off x="322580" y="5866130"/>
            <a:ext cx="861060" cy="791210"/>
            <a:chOff x="17748" y="282"/>
            <a:chExt cx="1356" cy="1246"/>
          </a:xfrm>
        </p:grpSpPr>
        <p:sp>
          <p:nvSpPr>
            <p:cNvPr id="20" name="矩形 19"/>
            <p:cNvSpPr/>
            <p:nvPr/>
          </p:nvSpPr>
          <p:spPr>
            <a:xfrm>
              <a:off x="17748" y="282"/>
              <a:ext cx="1357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933" y="502"/>
              <a:ext cx="850" cy="119"/>
            </a:xfrm>
            <a:prstGeom prst="rect">
              <a:avLst/>
            </a:prstGeom>
            <a:solidFill>
              <a:srgbClr val="0B5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5400000">
              <a:off x="18298" y="871"/>
              <a:ext cx="850" cy="120"/>
            </a:xfrm>
            <a:prstGeom prst="rect">
              <a:avLst/>
            </a:prstGeom>
            <a:solidFill>
              <a:srgbClr val="0B5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n-ea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3405505" y="2500630"/>
            <a:ext cx="1381125" cy="1381125"/>
          </a:xfrm>
          <a:prstGeom prst="rect">
            <a:avLst/>
          </a:prstGeom>
          <a:solidFill>
            <a:srgbClr val="0B5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12503" y="2683828"/>
            <a:ext cx="1167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000">
                <a:solidFill>
                  <a:schemeClr val="bg1"/>
                </a:solidFill>
                <a:latin typeface="+mn-ea"/>
              </a:rPr>
              <a:t>01</a:t>
            </a:r>
            <a:endParaRPr lang="en-US" altLang="zh-CN" sz="60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47615" y="2761615"/>
            <a:ext cx="573214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5000" b="1">
                <a:solidFill>
                  <a:srgbClr val="0B57A4"/>
                </a:solidFill>
                <a:latin typeface="+mn-ea"/>
                <a:sym typeface="+mn-ea"/>
              </a:rPr>
              <a:t>管理背景</a:t>
            </a:r>
            <a:r>
              <a:rPr lang="zh-CN" altLang="en-US" sz="5000" b="1">
                <a:solidFill>
                  <a:srgbClr val="0B57A4"/>
                </a:solidFill>
                <a:latin typeface="+mn-ea"/>
                <a:sym typeface="+mn-ea"/>
              </a:rPr>
              <a:t>介绍</a:t>
            </a:r>
            <a:endParaRPr lang="zh-CN" altLang="en-US" sz="5000" b="1">
              <a:solidFill>
                <a:srgbClr val="0B57A4"/>
              </a:solidFill>
              <a:latin typeface="+mn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3050" y="247650"/>
            <a:ext cx="361823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000" b="1">
                <a:solidFill>
                  <a:srgbClr val="0B57A4"/>
                </a:solidFill>
                <a:latin typeface="+mj-ea"/>
                <a:ea typeface="+mj-ea"/>
                <a:sym typeface="+mn-ea"/>
              </a:rPr>
              <a:t>管理背景</a:t>
            </a:r>
            <a:r>
              <a:rPr lang="zh-CN" altLang="en-US" sz="3000" b="1">
                <a:solidFill>
                  <a:srgbClr val="0B57A4"/>
                </a:solidFill>
                <a:latin typeface="+mj-ea"/>
                <a:ea typeface="+mj-ea"/>
                <a:sym typeface="+mn-ea"/>
              </a:rPr>
              <a:t>介绍</a:t>
            </a:r>
            <a:endParaRPr lang="zh-CN" altLang="en-US" sz="3000" b="1">
              <a:solidFill>
                <a:srgbClr val="0B57A4"/>
              </a:solidFill>
              <a:latin typeface="+mj-ea"/>
              <a:ea typeface="+mj-ea"/>
              <a:sym typeface="+mn-ea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51612" y="858044"/>
            <a:ext cx="11520000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表格 41"/>
          <p:cNvGraphicFramePr/>
          <p:nvPr>
            <p:custDataLst>
              <p:tags r:id="rId1"/>
            </p:custDataLst>
          </p:nvPr>
        </p:nvGraphicFramePr>
        <p:xfrm>
          <a:off x="295275" y="1084580"/>
          <a:ext cx="11782425" cy="515175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8986520"/>
                <a:gridCol w="2795905"/>
              </a:tblGrid>
              <a:tr h="1920240">
                <a:tc>
                  <a:txBody>
                    <a:bodyPr/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altLang="zh-CN" sz="1800" dirty="0"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1. 国家易制毒、制爆、危险化学品名录及</a:t>
                      </a:r>
                      <a:r>
                        <a:rPr lang="zh-CN" altLang="en-US" sz="1800" dirty="0"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相关安全</a:t>
                      </a:r>
                      <a:r>
                        <a:rPr lang="en-US" altLang="zh-CN" sz="1800" dirty="0"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管理条例</a:t>
                      </a:r>
                      <a:endParaRPr lang="en-US" altLang="zh-CN" sz="1800" dirty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algn="l">
                        <a:spcBef>
                          <a:spcPts val="1200"/>
                        </a:spcBef>
                        <a:buClrTx/>
                        <a:buSzTx/>
                        <a:buNone/>
                      </a:pPr>
                      <a:r>
                        <a:rPr lang="en-US" altLang="zh-CN" sz="1800" dirty="0"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2.《上海市政府采购协议采购网上供货管理办法》</a:t>
                      </a:r>
                      <a:endParaRPr lang="en-US" altLang="zh-CN" sz="1800" dirty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algn="l">
                        <a:spcBef>
                          <a:spcPts val="1200"/>
                        </a:spcBef>
                        <a:buClrTx/>
                        <a:buSzTx/>
                        <a:buNone/>
                      </a:pPr>
                      <a:r>
                        <a:rPr lang="en-US" altLang="zh-CN" sz="1800" dirty="0"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3. 上海市政府集中采购目录及标准（2021年版）</a:t>
                      </a:r>
                      <a:endParaRPr lang="en-US" altLang="zh-CN" sz="1800" dirty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algn="l">
                        <a:spcBef>
                          <a:spcPts val="1200"/>
                        </a:spcBef>
                        <a:buClrTx/>
                        <a:buSzTx/>
                        <a:buNone/>
                      </a:pPr>
                      <a:r>
                        <a:rPr lang="en-US" altLang="zh-CN" sz="1800" dirty="0"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4.《上海海洋大学协议供货实施细则》（沪海洋招投标〔2020〕7号）</a:t>
                      </a:r>
                      <a:endParaRPr lang="en-US" altLang="zh-CN" sz="1800" dirty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3200"/>
                        <a:t>   </a:t>
                      </a:r>
                      <a:r>
                        <a:rPr lang="zh-CN" altLang="en-US" sz="4000"/>
                        <a:t>采购分类</a:t>
                      </a:r>
                      <a:endParaRPr lang="zh-CN" altLang="en-US" sz="4000"/>
                    </a:p>
                  </a:txBody>
                  <a:tcPr anchor="ctr" anchorCtr="0"/>
                </a:tc>
              </a:tr>
              <a:tr h="1498600">
                <a:tc>
                  <a:txBody>
                    <a:bodyPr/>
                    <a:p>
                      <a:pPr algn="l">
                        <a:spcBef>
                          <a:spcPts val="1200"/>
                        </a:spcBef>
                        <a:buClrTx/>
                        <a:buSzTx/>
                        <a:buNone/>
                      </a:pPr>
                      <a:endParaRPr lang="en-US" altLang="zh-CN" sz="1800" dirty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altLang="zh-CN" sz="1800" dirty="0"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5.</a:t>
                      </a:r>
                      <a:r>
                        <a:rPr lang="zh-CN" altLang="en-US" sz="1800" dirty="0"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《上海海洋大学合同管理办法（试行）》（沪海洋〔20</a:t>
                      </a:r>
                      <a:r>
                        <a:rPr lang="en-US" altLang="zh-CN" sz="1800" dirty="0"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14</a:t>
                      </a:r>
                      <a:r>
                        <a:rPr lang="zh-CN" altLang="en-US" sz="1800" dirty="0"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〕</a:t>
                      </a:r>
                      <a:r>
                        <a:rPr lang="en-US" altLang="zh-CN" sz="1800" dirty="0"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14</a:t>
                      </a:r>
                      <a:r>
                        <a:rPr lang="zh-CN" altLang="en-US" sz="1800" dirty="0"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号）</a:t>
                      </a:r>
                      <a:endParaRPr lang="zh-CN" altLang="en-US" sz="1800" dirty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altLang="zh-CN" sz="1800" dirty="0"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6.</a:t>
                      </a:r>
                      <a:r>
                        <a:rPr lang="zh-CN" altLang="en-US" sz="1800" dirty="0"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《上海海洋大学仪器设备家具类固定资产管理实施细则》（沪海洋设〔2020〕7号）</a:t>
                      </a:r>
                      <a:endParaRPr lang="zh-CN" altLang="en-US" sz="1800" dirty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en-US" altLang="zh-CN" sz="1800" dirty="0"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7.</a:t>
                      </a:r>
                      <a:r>
                        <a:rPr lang="zh-CN" altLang="en-US" sz="1800" dirty="0"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《上海海洋大学财务报销实施细则》（沪海洋财〔2017〕14号）</a:t>
                      </a:r>
                      <a:endParaRPr lang="zh-CN" altLang="en-US" sz="1800" dirty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>
                        <a:buNone/>
                      </a:pPr>
                      <a:endParaRPr lang="zh-CN" altLang="en-US" sz="1800" dirty="0"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/>
                        <a:t>立项</a:t>
                      </a:r>
                      <a:r>
                        <a:rPr lang="zh-CN" altLang="en-US" sz="2400" b="1"/>
                        <a:t>标准</a:t>
                      </a:r>
                      <a:endParaRPr lang="zh-CN" altLang="en-US" sz="2400" b="1"/>
                    </a:p>
                    <a:p>
                      <a:pPr algn="ctr">
                        <a:buNone/>
                      </a:pPr>
                      <a:r>
                        <a:rPr lang="zh-CN" altLang="en-US" sz="2400" b="1"/>
                        <a:t>采购流程</a:t>
                      </a:r>
                      <a:endParaRPr lang="zh-CN" altLang="en-US" sz="2400" b="1"/>
                    </a:p>
                  </a:txBody>
                  <a:tcPr anchor="ctr" anchorCtr="0"/>
                </a:tc>
              </a:tr>
              <a:tr h="1311275">
                <a:tc>
                  <a:txBody>
                    <a:bodyPr/>
                    <a:p>
                      <a:pPr>
                        <a:spcBef>
                          <a:spcPts val="1200"/>
                        </a:spcBef>
                      </a:pPr>
                      <a:r>
                        <a:rPr lang="zh-CN" altLang="en-US" sz="1800" dirty="0">
                          <a:solidFill>
                            <a:srgbClr val="0070C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8.《上海海洋大学采购管理办法》（沪海洋招投标〔2020〕1号）</a:t>
                      </a:r>
                      <a:endParaRPr lang="zh-CN" altLang="en-US" sz="1800" dirty="0"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r>
                        <a:rPr lang="zh-CN" altLang="en-US" sz="1800" dirty="0">
                          <a:solidFill>
                            <a:srgbClr val="0070C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9.《上海海洋大学各类采购组织形式及限额标准》（沪海洋招投标</a:t>
                      </a:r>
                      <a:r>
                        <a:rPr lang="zh-CN" altLang="en-US" sz="1800" dirty="0">
                          <a:solidFill>
                            <a:srgbClr val="0070C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〔2020〕2号）</a:t>
                      </a:r>
                      <a:endParaRPr lang="zh-CN" altLang="en-US" sz="1800" dirty="0"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rgbClr val="0070C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分级审批</a:t>
                      </a:r>
                      <a:endParaRPr lang="zh-CN" altLang="en-US" sz="2400" b="1" dirty="0"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rgbClr val="0070C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组织形式</a:t>
                      </a:r>
                      <a:endParaRPr lang="zh-CN" altLang="en-US" sz="2400" b="1" dirty="0"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 dirty="0">
                          <a:solidFill>
                            <a:srgbClr val="0070C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限额标准</a:t>
                      </a:r>
                      <a:endParaRPr lang="zh-CN" altLang="en-US" sz="2400" b="1" dirty="0">
                        <a:solidFill>
                          <a:srgbClr val="0070C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" name="矩形 115"/>
          <p:cNvSpPr/>
          <p:nvPr/>
        </p:nvSpPr>
        <p:spPr>
          <a:xfrm>
            <a:off x="569913" y="358775"/>
            <a:ext cx="11320780" cy="6140450"/>
          </a:xfrm>
          <a:prstGeom prst="rect">
            <a:avLst/>
          </a:prstGeom>
          <a:noFill/>
          <a:ln>
            <a:solidFill>
              <a:srgbClr val="0B5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1269980" y="179070"/>
            <a:ext cx="861060" cy="791210"/>
            <a:chOff x="17748" y="282"/>
            <a:chExt cx="1356" cy="1246"/>
          </a:xfrm>
        </p:grpSpPr>
        <p:sp>
          <p:nvSpPr>
            <p:cNvPr id="17" name="矩形 16"/>
            <p:cNvSpPr/>
            <p:nvPr/>
          </p:nvSpPr>
          <p:spPr>
            <a:xfrm>
              <a:off x="17748" y="282"/>
              <a:ext cx="1357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7933" y="502"/>
              <a:ext cx="850" cy="119"/>
            </a:xfrm>
            <a:prstGeom prst="rect">
              <a:avLst/>
            </a:prstGeom>
            <a:solidFill>
              <a:srgbClr val="0B5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18298" y="871"/>
              <a:ext cx="850" cy="120"/>
            </a:xfrm>
            <a:prstGeom prst="rect">
              <a:avLst/>
            </a:prstGeom>
            <a:solidFill>
              <a:srgbClr val="0B5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H="1" flipV="1">
            <a:off x="322580" y="5866130"/>
            <a:ext cx="861060" cy="791210"/>
            <a:chOff x="17748" y="282"/>
            <a:chExt cx="1356" cy="1246"/>
          </a:xfrm>
        </p:grpSpPr>
        <p:sp>
          <p:nvSpPr>
            <p:cNvPr id="20" name="矩形 19"/>
            <p:cNvSpPr/>
            <p:nvPr/>
          </p:nvSpPr>
          <p:spPr>
            <a:xfrm>
              <a:off x="17748" y="282"/>
              <a:ext cx="1357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933" y="502"/>
              <a:ext cx="850" cy="119"/>
            </a:xfrm>
            <a:prstGeom prst="rect">
              <a:avLst/>
            </a:prstGeom>
            <a:solidFill>
              <a:srgbClr val="0B5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5400000">
              <a:off x="18298" y="871"/>
              <a:ext cx="850" cy="120"/>
            </a:xfrm>
            <a:prstGeom prst="rect">
              <a:avLst/>
            </a:prstGeom>
            <a:solidFill>
              <a:srgbClr val="0B5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n-ea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3405505" y="2500630"/>
            <a:ext cx="1381125" cy="1381125"/>
          </a:xfrm>
          <a:prstGeom prst="rect">
            <a:avLst/>
          </a:prstGeom>
          <a:solidFill>
            <a:srgbClr val="0B5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12503" y="2683828"/>
            <a:ext cx="1167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000">
                <a:solidFill>
                  <a:schemeClr val="bg1"/>
                </a:solidFill>
                <a:latin typeface="+mn-ea"/>
              </a:rPr>
              <a:t>02</a:t>
            </a:r>
            <a:endParaRPr lang="en-US" altLang="zh-CN" sz="60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47615" y="2761615"/>
            <a:ext cx="573214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5000" b="1">
                <a:solidFill>
                  <a:srgbClr val="0B57A4"/>
                </a:solidFill>
                <a:latin typeface="+mn-ea"/>
                <a:sym typeface="+mn-ea"/>
              </a:rPr>
              <a:t>零星</a:t>
            </a:r>
            <a:r>
              <a:rPr lang="zh-CN" altLang="en-US" sz="5000" b="1">
                <a:solidFill>
                  <a:srgbClr val="0B57A4"/>
                </a:solidFill>
                <a:latin typeface="+mn-ea"/>
                <a:sym typeface="+mn-ea"/>
              </a:rPr>
              <a:t>采购分类</a:t>
            </a:r>
            <a:endParaRPr lang="zh-CN" altLang="en-US" sz="5000" b="1">
              <a:solidFill>
                <a:srgbClr val="0B57A4"/>
              </a:solidFill>
              <a:latin typeface="+mn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3050" y="247650"/>
            <a:ext cx="361823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000" b="1">
                <a:solidFill>
                  <a:srgbClr val="0B57A4"/>
                </a:solidFill>
                <a:latin typeface="+mj-ea"/>
                <a:ea typeface="+mj-ea"/>
                <a:sym typeface="+mn-ea"/>
              </a:rPr>
              <a:t>零星采购分类</a:t>
            </a:r>
            <a:endParaRPr lang="zh-CN" altLang="en-US" sz="3000" b="1">
              <a:solidFill>
                <a:srgbClr val="0B57A4"/>
              </a:solidFill>
              <a:latin typeface="+mj-ea"/>
              <a:ea typeface="+mj-ea"/>
              <a:sym typeface="+mn-ea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51612" y="858044"/>
            <a:ext cx="11520000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432435" y="1047115"/>
          <a:ext cx="10222865" cy="48837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4126230"/>
                <a:gridCol w="2726690"/>
                <a:gridCol w="2531541"/>
              </a:tblGrid>
              <a:tr h="5276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1" spc="12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sz="1600" b="1" spc="12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28575" cmpd="sng">
                      <a:solidFill>
                        <a:srgbClr val="7DC7CE"/>
                      </a:solidFill>
                      <a:prstDash val="solid"/>
                    </a:lnL>
                    <a:lnR w="19050" cmpd="sng">
                      <a:solidFill>
                        <a:schemeClr val="bg1"/>
                      </a:solidFill>
                      <a:prstDash val="sysDot"/>
                    </a:lnR>
                    <a:lnT w="28575" cmpd="sng">
                      <a:solidFill>
                        <a:srgbClr val="7DC7CE"/>
                      </a:solidFill>
                      <a:prstDash val="solid"/>
                    </a:lnT>
                    <a:lnB w="28575" cmpd="sng">
                      <a:solidFill>
                        <a:srgbClr val="7DC7CE"/>
                      </a:solidFill>
                      <a:prstDash val="solid"/>
                    </a:lnB>
                    <a:solidFill>
                      <a:srgbClr val="0B57A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1" spc="12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采购类别</a:t>
                      </a:r>
                      <a:endParaRPr lang="zh-CN" sz="1600" b="1" spc="12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19050" cmpd="sng">
                      <a:solidFill>
                        <a:schemeClr val="bg1"/>
                      </a:solidFill>
                      <a:prstDash val="sysDot"/>
                    </a:lnL>
                    <a:lnR w="19050" cmpd="sng">
                      <a:solidFill>
                        <a:schemeClr val="bg1"/>
                      </a:solidFill>
                      <a:prstDash val="sysDot"/>
                    </a:lnR>
                    <a:lnT w="28575" cmpd="sng">
                      <a:solidFill>
                        <a:srgbClr val="7DC7CE"/>
                      </a:solidFill>
                      <a:prstDash val="solid"/>
                    </a:lnT>
                    <a:lnB w="28575" cmpd="sng">
                      <a:solidFill>
                        <a:srgbClr val="7DC7CE"/>
                      </a:solidFill>
                      <a:prstDash val="solid"/>
                    </a:lnB>
                    <a:solidFill>
                      <a:srgbClr val="0B57A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1" spc="12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分类描述</a:t>
                      </a:r>
                      <a:endParaRPr lang="zh-CN" sz="1600" b="1" spc="12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19050" cmpd="sng">
                      <a:solidFill>
                        <a:schemeClr val="bg1"/>
                      </a:solidFill>
                      <a:prstDash val="sysDot"/>
                    </a:lnL>
                    <a:lnR w="28575" cmpd="sng">
                      <a:solidFill>
                        <a:srgbClr val="7DC7CE"/>
                      </a:solidFill>
                      <a:prstDash val="solid"/>
                    </a:lnR>
                    <a:lnT w="28575" cmpd="sng">
                      <a:solidFill>
                        <a:srgbClr val="7DC7CE"/>
                      </a:solidFill>
                      <a:prstDash val="solid"/>
                    </a:lnT>
                    <a:lnB w="28575" cmpd="sng">
                      <a:solidFill>
                        <a:srgbClr val="7DC7CE"/>
                      </a:solidFill>
                      <a:prstDash val="solid"/>
                    </a:lnB>
                    <a:solidFill>
                      <a:srgbClr val="0B57A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spc="12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采购入口</a:t>
                      </a:r>
                      <a:endParaRPr lang="zh-CN" altLang="en-US" sz="1600" b="1" spc="12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19050" cmpd="sng">
                      <a:solidFill>
                        <a:schemeClr val="bg1"/>
                      </a:solidFill>
                      <a:prstDash val="sysDot"/>
                    </a:lnL>
                    <a:lnR w="28575" cmpd="sng">
                      <a:solidFill>
                        <a:srgbClr val="7DC7CE"/>
                      </a:solidFill>
                      <a:prstDash val="solid"/>
                    </a:lnR>
                    <a:lnT w="28575" cmpd="sng">
                      <a:solidFill>
                        <a:srgbClr val="7DC7CE"/>
                      </a:solidFill>
                      <a:prstDash val="solid"/>
                    </a:lnT>
                    <a:lnB w="28575" cmpd="sng">
                      <a:solidFill>
                        <a:srgbClr val="7DC7CE"/>
                      </a:solidFill>
                      <a:prstDash val="solid"/>
                    </a:lnB>
                    <a:solidFill>
                      <a:srgbClr val="0B57A4"/>
                    </a:solidFill>
                  </a:tcPr>
                </a:tc>
              </a:tr>
              <a:tr h="50760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sz="160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28575" cmpd="sng">
                      <a:solidFill>
                        <a:srgbClr val="7DC7CE"/>
                      </a:solidFill>
                      <a:prstDash val="solid"/>
                    </a:lnL>
                    <a:lnR w="19050" cmpd="sng">
                      <a:solidFill>
                        <a:srgbClr val="7DC7CE"/>
                      </a:solidFill>
                      <a:prstDash val="sysDot"/>
                    </a:lnR>
                    <a:lnT w="28575" cmpd="sng">
                      <a:solidFill>
                        <a:srgbClr val="7DC7CE"/>
                      </a:solidFill>
                      <a:prstDash val="solid"/>
                    </a:lnT>
                    <a:lnB w="19050" cmpd="sng">
                      <a:solidFill>
                        <a:srgbClr val="7DC7CE"/>
                      </a:solidFill>
                      <a:prstDash val="sysDot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实验安全管控用品（国家目录）</a:t>
                      </a:r>
                      <a:endParaRPr lang="zh-CN" sz="160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19050" cmpd="sng">
                      <a:solidFill>
                        <a:srgbClr val="7DC7CE"/>
                      </a:solidFill>
                      <a:prstDash val="sysDot"/>
                    </a:lnL>
                    <a:lnR w="19050" cmpd="sng">
                      <a:solidFill>
                        <a:srgbClr val="7DC7CE"/>
                      </a:solidFill>
                      <a:prstDash val="sysDot"/>
                    </a:lnR>
                    <a:lnT w="28575" cmpd="sng">
                      <a:solidFill>
                        <a:srgbClr val="7DC7CE"/>
                      </a:solidFill>
                      <a:prstDash val="solid"/>
                    </a:lnT>
                    <a:lnB w="19050" cmpd="sng">
                      <a:solidFill>
                        <a:srgbClr val="7DC7CE"/>
                      </a:solidFill>
                      <a:prstDash val="sysDot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危险化学品及气体</a:t>
                      </a:r>
                      <a:endParaRPr lang="zh-CN" sz="160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19050" cmpd="sng">
                      <a:solidFill>
                        <a:srgbClr val="7DC7CE"/>
                      </a:solidFill>
                      <a:prstDash val="sysDot"/>
                    </a:lnL>
                    <a:lnR w="28575" cmpd="sng">
                      <a:solidFill>
                        <a:srgbClr val="7DC7CE"/>
                      </a:solidFill>
                      <a:prstDash val="solid"/>
                    </a:lnR>
                    <a:lnT w="28575" cmpd="sng">
                      <a:solidFill>
                        <a:srgbClr val="7DC7CE"/>
                      </a:solidFill>
                      <a:prstDash val="solid"/>
                    </a:lnT>
                    <a:lnB w="19050" cmpd="sng">
                      <a:solidFill>
                        <a:srgbClr val="7DC7CE"/>
                      </a:solidFill>
                      <a:prstDash val="sysDot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b="1" spc="12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企业微信申购</a:t>
                      </a:r>
                      <a:endParaRPr lang="zh-CN" altLang="en-US" sz="1600" b="1" spc="12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19050" cmpd="sng">
                      <a:solidFill>
                        <a:srgbClr val="7DC7CE"/>
                      </a:solidFill>
                      <a:prstDash val="sysDot"/>
                    </a:lnL>
                    <a:lnR w="28575" cmpd="sng">
                      <a:solidFill>
                        <a:srgbClr val="7DC7CE"/>
                      </a:solidFill>
                      <a:prstDash val="solid"/>
                    </a:lnR>
                    <a:lnT w="28575" cmpd="sng">
                      <a:solidFill>
                        <a:srgbClr val="7DC7CE"/>
                      </a:solidFill>
                      <a:prstDash val="solid"/>
                    </a:lnT>
                    <a:lnB w="19050" cmpd="sng">
                      <a:solidFill>
                        <a:srgbClr val="7DC7CE"/>
                      </a:solidFill>
                      <a:prstDash val="sysDot"/>
                    </a:lnB>
                  </a:tcPr>
                </a:tc>
              </a:tr>
              <a:tr h="50760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6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160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28575" cmpd="sng">
                      <a:solidFill>
                        <a:srgbClr val="7DC7CE"/>
                      </a:solidFill>
                      <a:prstDash val="solid"/>
                    </a:lnL>
                    <a:lnR w="19050" cmpd="sng">
                      <a:solidFill>
                        <a:srgbClr val="7DC7CE"/>
                      </a:solidFill>
                      <a:prstDash val="sysDot"/>
                    </a:lnR>
                    <a:lnT w="19050" cmpd="sng">
                      <a:solidFill>
                        <a:srgbClr val="7DC7CE"/>
                      </a:solidFill>
                      <a:prstDash val="sysDot"/>
                    </a:lnT>
                    <a:lnB w="19050" cmpd="sng">
                      <a:solidFill>
                        <a:srgbClr val="7DC7CE"/>
                      </a:solidFill>
                      <a:prstDash val="sysDot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实验安全管控设备（国家标准）</a:t>
                      </a:r>
                      <a:endParaRPr lang="zh-CN" sz="160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19050" cmpd="sng">
                      <a:solidFill>
                        <a:srgbClr val="7DC7CE"/>
                      </a:solidFill>
                      <a:prstDash val="sysDot"/>
                    </a:lnL>
                    <a:lnR w="19050" cmpd="sng">
                      <a:solidFill>
                        <a:srgbClr val="7DC7CE"/>
                      </a:solidFill>
                      <a:prstDash val="sysDot"/>
                    </a:lnR>
                    <a:lnT w="19050" cmpd="sng">
                      <a:solidFill>
                        <a:srgbClr val="7DC7CE"/>
                      </a:solidFill>
                      <a:prstDash val="sysDot"/>
                    </a:lnT>
                    <a:lnB w="19050" cmpd="sng">
                      <a:solidFill>
                        <a:srgbClr val="7DC7CE"/>
                      </a:solidFill>
                      <a:prstDash val="sysDot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特种设备、安全设施等</a:t>
                      </a:r>
                      <a:endParaRPr lang="zh-CN" altLang="en-US" sz="160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19050" cmpd="sng">
                      <a:solidFill>
                        <a:srgbClr val="7DC7CE"/>
                      </a:solidFill>
                      <a:prstDash val="sysDot"/>
                    </a:lnL>
                    <a:lnR w="28575" cmpd="sng">
                      <a:solidFill>
                        <a:srgbClr val="7DC7CE"/>
                      </a:solidFill>
                      <a:prstDash val="solid"/>
                    </a:lnR>
                    <a:lnT w="19050" cmpd="sng">
                      <a:solidFill>
                        <a:srgbClr val="7DC7CE"/>
                      </a:solidFill>
                      <a:prstDash val="sysDot"/>
                    </a:lnT>
                    <a:lnB w="19050" cmpd="sng">
                      <a:solidFill>
                        <a:srgbClr val="7DC7CE"/>
                      </a:solidFill>
                      <a:prstDash val="sysDot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设备处</a:t>
                      </a:r>
                      <a:r>
                        <a:rPr lang="zh-CN" altLang="en-US" sz="16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加强审批</a:t>
                      </a:r>
                      <a:endParaRPr lang="zh-CN" altLang="en-US" sz="160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19050" cmpd="sng">
                      <a:solidFill>
                        <a:srgbClr val="7DC7CE"/>
                      </a:solidFill>
                      <a:prstDash val="sysDot"/>
                    </a:lnL>
                    <a:lnR w="28575" cmpd="sng">
                      <a:solidFill>
                        <a:srgbClr val="7DC7CE"/>
                      </a:solidFill>
                      <a:prstDash val="solid"/>
                    </a:lnR>
                    <a:lnT w="19050" cmpd="sng">
                      <a:solidFill>
                        <a:srgbClr val="7DC7CE"/>
                      </a:solidFill>
                      <a:prstDash val="sysDot"/>
                    </a:lnT>
                    <a:lnB w="19050" cmpd="sng">
                      <a:solidFill>
                        <a:srgbClr val="7DC7CE"/>
                      </a:solidFill>
                      <a:prstDash val="sysDot"/>
                    </a:lnB>
                  </a:tcPr>
                </a:tc>
              </a:tr>
              <a:tr h="50760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sz="160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28575" cmpd="sng">
                      <a:solidFill>
                        <a:srgbClr val="7DC7CE"/>
                      </a:solidFill>
                      <a:prstDash val="solid"/>
                    </a:lnL>
                    <a:lnR w="19050" cmpd="sng">
                      <a:solidFill>
                        <a:srgbClr val="7DC7CE"/>
                      </a:solidFill>
                      <a:prstDash val="sysDot"/>
                    </a:lnR>
                    <a:lnT w="19050" cmpd="sng">
                      <a:solidFill>
                        <a:srgbClr val="7DC7CE"/>
                      </a:solidFill>
                      <a:prstDash val="sysDot"/>
                    </a:lnT>
                    <a:lnB w="19050" cmpd="sng">
                      <a:solidFill>
                        <a:srgbClr val="7DC7CE"/>
                      </a:solidFill>
                      <a:prstDash val="sysDot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政府集市采购范围（上海市目录）</a:t>
                      </a:r>
                      <a:endParaRPr lang="zh-CN" sz="160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19050" cmpd="sng">
                      <a:solidFill>
                        <a:srgbClr val="7DC7CE"/>
                      </a:solidFill>
                      <a:prstDash val="sysDot"/>
                    </a:lnL>
                    <a:lnR w="19050" cmpd="sng">
                      <a:solidFill>
                        <a:srgbClr val="7DC7CE"/>
                      </a:solidFill>
                      <a:prstDash val="sysDot"/>
                    </a:lnR>
                    <a:lnT w="19050" cmpd="sng">
                      <a:solidFill>
                        <a:srgbClr val="7DC7CE"/>
                      </a:solidFill>
                      <a:prstDash val="sysDot"/>
                    </a:lnT>
                    <a:lnB w="19050" cmpd="sng">
                      <a:solidFill>
                        <a:srgbClr val="7DC7CE"/>
                      </a:solidFill>
                      <a:prstDash val="sysDot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专控设备、专控耗材</a:t>
                      </a:r>
                      <a:endParaRPr lang="zh-CN" sz="160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19050" cmpd="sng">
                      <a:solidFill>
                        <a:srgbClr val="7DC7CE"/>
                      </a:solidFill>
                      <a:prstDash val="sysDot"/>
                    </a:lnL>
                    <a:lnR w="28575" cmpd="sng">
                      <a:solidFill>
                        <a:srgbClr val="7DC7CE"/>
                      </a:solidFill>
                      <a:prstDash val="solid"/>
                    </a:lnR>
                    <a:lnT w="19050" cmpd="sng">
                      <a:solidFill>
                        <a:srgbClr val="7DC7CE"/>
                      </a:solidFill>
                      <a:prstDash val="sysDot"/>
                    </a:lnT>
                    <a:lnB w="19050" cmpd="sng">
                      <a:solidFill>
                        <a:srgbClr val="7DC7CE"/>
                      </a:solidFill>
                      <a:prstDash val="sysDot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招标办代</a:t>
                      </a:r>
                      <a:r>
                        <a:rPr lang="zh-CN" altLang="en-US" sz="16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</a:t>
                      </a:r>
                      <a:endParaRPr lang="zh-CN" altLang="en-US" sz="160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19050" cmpd="sng">
                      <a:solidFill>
                        <a:srgbClr val="7DC7CE"/>
                      </a:solidFill>
                      <a:prstDash val="sysDot"/>
                    </a:lnL>
                    <a:lnR w="28575" cmpd="sng">
                      <a:solidFill>
                        <a:srgbClr val="7DC7CE"/>
                      </a:solidFill>
                      <a:prstDash val="solid"/>
                    </a:lnR>
                    <a:lnT w="19050" cmpd="sng">
                      <a:solidFill>
                        <a:srgbClr val="7DC7CE"/>
                      </a:solidFill>
                      <a:prstDash val="sysDot"/>
                    </a:lnT>
                    <a:lnB w="19050" cmpd="sng">
                      <a:solidFill>
                        <a:srgbClr val="7DC7CE"/>
                      </a:solidFill>
                      <a:prstDash val="sysDot"/>
                    </a:lnB>
                  </a:tcPr>
                </a:tc>
              </a:tr>
              <a:tr h="50760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sz="160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28575" cmpd="sng">
                      <a:solidFill>
                        <a:srgbClr val="7DC7CE"/>
                      </a:solidFill>
                      <a:prstDash val="solid"/>
                    </a:lnL>
                    <a:lnR w="19050" cmpd="sng">
                      <a:solidFill>
                        <a:srgbClr val="7DC7CE"/>
                      </a:solidFill>
                      <a:prstDash val="sysDot"/>
                    </a:lnR>
                    <a:lnT w="19050" cmpd="sng">
                      <a:solidFill>
                        <a:srgbClr val="7DC7CE"/>
                      </a:solidFill>
                      <a:prstDash val="sysDot"/>
                    </a:lnT>
                    <a:lnB w="19050" cmpd="sng">
                      <a:solidFill>
                        <a:srgbClr val="7DC7CE"/>
                      </a:solidFill>
                      <a:prstDash val="sysDot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零星协议供货平台（学校目录）</a:t>
                      </a:r>
                      <a:endParaRPr lang="zh-CN" sz="160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19050" cmpd="sng">
                      <a:solidFill>
                        <a:srgbClr val="7DC7CE"/>
                      </a:solidFill>
                      <a:prstDash val="sysDot"/>
                    </a:lnL>
                    <a:lnR w="19050" cmpd="sng">
                      <a:solidFill>
                        <a:srgbClr val="7DC7CE"/>
                      </a:solidFill>
                      <a:prstDash val="sysDot"/>
                    </a:lnR>
                    <a:lnT w="19050" cmpd="sng">
                      <a:solidFill>
                        <a:srgbClr val="7DC7CE"/>
                      </a:solidFill>
                      <a:prstDash val="sysDot"/>
                    </a:lnT>
                    <a:lnB w="19050" cmpd="sng">
                      <a:solidFill>
                        <a:srgbClr val="7DC7CE"/>
                      </a:solidFill>
                      <a:prstDash val="sysDot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科研物资、办公用品及设施</a:t>
                      </a:r>
                      <a:endParaRPr lang="zh-CN" sz="160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19050" cmpd="sng">
                      <a:solidFill>
                        <a:srgbClr val="7DC7CE"/>
                      </a:solidFill>
                      <a:prstDash val="sysDot"/>
                    </a:lnL>
                    <a:lnR w="28575" cmpd="sng">
                      <a:solidFill>
                        <a:srgbClr val="7DC7CE"/>
                      </a:solidFill>
                      <a:prstDash val="solid"/>
                    </a:lnR>
                    <a:lnT w="19050" cmpd="sng">
                      <a:solidFill>
                        <a:srgbClr val="7DC7CE"/>
                      </a:solidFill>
                      <a:prstDash val="sysDot"/>
                    </a:lnT>
                    <a:lnB w="19050" cmpd="sng">
                      <a:solidFill>
                        <a:srgbClr val="7DC7CE"/>
                      </a:solidFill>
                      <a:prstDash val="sysDot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电商</a:t>
                      </a:r>
                      <a:r>
                        <a:rPr lang="zh-CN" altLang="en-US" sz="16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直采</a:t>
                      </a:r>
                      <a:endParaRPr lang="zh-CN" altLang="en-US" sz="160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19050" cmpd="sng">
                      <a:solidFill>
                        <a:srgbClr val="7DC7CE"/>
                      </a:solidFill>
                      <a:prstDash val="sysDot"/>
                    </a:lnL>
                    <a:lnR w="28575" cmpd="sng">
                      <a:solidFill>
                        <a:srgbClr val="7DC7CE"/>
                      </a:solidFill>
                      <a:prstDash val="solid"/>
                    </a:lnR>
                    <a:lnT w="19050" cmpd="sng">
                      <a:solidFill>
                        <a:srgbClr val="7DC7CE"/>
                      </a:solidFill>
                      <a:prstDash val="sysDot"/>
                    </a:lnT>
                    <a:lnB w="19050" cmpd="sng">
                      <a:solidFill>
                        <a:srgbClr val="7DC7CE"/>
                      </a:solidFill>
                      <a:prstDash val="sysDot"/>
                    </a:lnB>
                  </a:tcPr>
                </a:tc>
              </a:tr>
              <a:tr h="50760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sz="160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28575" cmpd="sng">
                      <a:solidFill>
                        <a:srgbClr val="7DC7CE"/>
                      </a:solidFill>
                      <a:prstDash val="solid"/>
                    </a:lnL>
                    <a:lnR w="19050" cmpd="sng">
                      <a:solidFill>
                        <a:srgbClr val="7DC7CE"/>
                      </a:solidFill>
                      <a:prstDash val="sysDot"/>
                    </a:lnR>
                    <a:lnT w="19050" cmpd="sng">
                      <a:solidFill>
                        <a:srgbClr val="7DC7CE"/>
                      </a:solidFill>
                      <a:prstDash val="sysDot"/>
                    </a:lnT>
                    <a:lnB w="19050" cmpd="sng">
                      <a:solidFill>
                        <a:srgbClr val="7DC7CE"/>
                      </a:solidFill>
                      <a:prstDash val="sysDot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家具采购</a:t>
                      </a:r>
                      <a:endParaRPr lang="zh-CN" sz="160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19050" cmpd="sng">
                      <a:solidFill>
                        <a:srgbClr val="7DC7CE"/>
                      </a:solidFill>
                      <a:prstDash val="sysDot"/>
                    </a:lnL>
                    <a:lnR w="19050" cmpd="sng">
                      <a:solidFill>
                        <a:srgbClr val="7DC7CE"/>
                      </a:solidFill>
                      <a:prstDash val="sysDot"/>
                    </a:lnR>
                    <a:lnT w="19050" cmpd="sng">
                      <a:solidFill>
                        <a:srgbClr val="7DC7CE"/>
                      </a:solidFill>
                      <a:prstDash val="sysDot"/>
                    </a:lnT>
                    <a:lnB w="19050" cmpd="sng">
                      <a:solidFill>
                        <a:srgbClr val="7DC7CE"/>
                      </a:solidFill>
                      <a:prstDash val="sysDot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低值和资产</a:t>
                      </a:r>
                      <a:endParaRPr lang="zh-CN" sz="160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19050" cmpd="sng">
                      <a:solidFill>
                        <a:srgbClr val="7DC7CE"/>
                      </a:solidFill>
                      <a:prstDash val="sysDot"/>
                    </a:lnL>
                    <a:lnR w="28575" cmpd="sng">
                      <a:solidFill>
                        <a:srgbClr val="7DC7CE"/>
                      </a:solidFill>
                      <a:prstDash val="solid"/>
                    </a:lnR>
                    <a:lnT w="19050" cmpd="sng">
                      <a:solidFill>
                        <a:srgbClr val="7DC7CE"/>
                      </a:solidFill>
                      <a:prstDash val="sysDot"/>
                    </a:lnT>
                    <a:lnB w="19050" cmpd="sng">
                      <a:solidFill>
                        <a:srgbClr val="7DC7CE"/>
                      </a:solidFill>
                      <a:prstDash val="sysDot"/>
                    </a:lnB>
                  </a:tcPr>
                </a:tc>
                <a:tc rowSpan="3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自行</a:t>
                      </a:r>
                      <a:r>
                        <a:rPr lang="zh-CN" altLang="en-US" sz="16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采购</a:t>
                      </a:r>
                      <a:endParaRPr lang="zh-CN" altLang="en-US" sz="160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19050" cmpd="sng">
                      <a:solidFill>
                        <a:srgbClr val="7DC7CE"/>
                      </a:solidFill>
                      <a:prstDash val="sysDot"/>
                    </a:lnL>
                    <a:lnR w="28575" cmpd="sng">
                      <a:solidFill>
                        <a:srgbClr val="7DC7CE"/>
                      </a:solidFill>
                      <a:prstDash val="solid"/>
                    </a:lnR>
                    <a:lnT w="19050" cmpd="sng">
                      <a:solidFill>
                        <a:srgbClr val="7DC7CE"/>
                      </a:solidFill>
                      <a:prstDash val="sysDot"/>
                    </a:lnT>
                    <a:lnB w="19050" cmpd="sng">
                      <a:solidFill>
                        <a:srgbClr val="7DC7CE"/>
                      </a:solidFill>
                      <a:prstDash val="sysDot"/>
                    </a:lnB>
                  </a:tcPr>
                </a:tc>
              </a:tr>
              <a:tr h="507600">
                <a:tc rowSpan="3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sz="160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28575" cmpd="sng">
                      <a:solidFill>
                        <a:srgbClr val="7DC7CE"/>
                      </a:solidFill>
                      <a:prstDash val="solid"/>
                    </a:lnL>
                    <a:lnR w="19050" cmpd="sng">
                      <a:solidFill>
                        <a:srgbClr val="7DC7CE"/>
                      </a:solidFill>
                      <a:prstDash val="sysDot"/>
                    </a:lnR>
                    <a:lnT w="19050" cmpd="sng">
                      <a:solidFill>
                        <a:srgbClr val="7DC7CE"/>
                      </a:solidFill>
                      <a:prstDash val="sysDot"/>
                    </a:lnT>
                    <a:lnB w="19050" cmpd="sng">
                      <a:solidFill>
                        <a:srgbClr val="7DC7CE"/>
                      </a:solidFill>
                      <a:prstDash val="sysDot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零星耗材自行采购（非协议供货耗材）</a:t>
                      </a:r>
                      <a:endParaRPr lang="zh-CN" sz="160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19050" cmpd="sng">
                      <a:solidFill>
                        <a:srgbClr val="7DC7CE"/>
                      </a:solidFill>
                      <a:prstDash val="sysDot"/>
                    </a:lnL>
                    <a:lnR w="19050" cmpd="sng">
                      <a:solidFill>
                        <a:srgbClr val="7DC7CE"/>
                      </a:solidFill>
                      <a:prstDash val="sysDot"/>
                    </a:lnR>
                    <a:lnT w="19050" cmpd="sng">
                      <a:solidFill>
                        <a:srgbClr val="7DC7CE"/>
                      </a:solidFill>
                      <a:prstDash val="sysDot"/>
                    </a:lnT>
                    <a:lnB w="19050" cmpd="sng">
                      <a:solidFill>
                        <a:srgbClr val="7DC7CE"/>
                      </a:solidFill>
                      <a:prstDash val="sysDot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1000元以下</a:t>
                      </a:r>
                      <a:endParaRPr lang="en-US" altLang="zh-CN" sz="1600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19050" cmpd="sng">
                      <a:solidFill>
                        <a:srgbClr val="7DC7CE"/>
                      </a:solidFill>
                      <a:prstDash val="sysDot"/>
                    </a:lnL>
                    <a:lnR w="28575" cmpd="sng">
                      <a:solidFill>
                        <a:srgbClr val="7DC7CE"/>
                      </a:solidFill>
                      <a:prstDash val="solid"/>
                    </a:lnR>
                    <a:lnT w="19050" cmpd="sng">
                      <a:solidFill>
                        <a:srgbClr val="7DC7CE"/>
                      </a:solidFill>
                      <a:prstDash val="sysDot"/>
                    </a:lnT>
                    <a:lnB w="19050" cmpd="sng">
                      <a:solidFill>
                        <a:srgbClr val="7DC7CE"/>
                      </a:solidFill>
                      <a:prstDash val="sysDot"/>
                    </a:lnB>
                  </a:tcPr>
                </a:tc>
                <a:tc vMerge="1">
                  <a:tcPr marL="177800" marR="177800" marT="107950" marB="107950" vert="horz" anchor="ctr">
                    <a:lnL w="19050" cmpd="sng">
                      <a:solidFill>
                        <a:srgbClr val="7DC7CE"/>
                      </a:solidFill>
                      <a:prstDash val="sysDot"/>
                    </a:lnL>
                    <a:lnR w="28575" cmpd="sng">
                      <a:solidFill>
                        <a:srgbClr val="7DC7CE"/>
                      </a:solidFill>
                      <a:prstDash val="solid"/>
                    </a:lnR>
                    <a:lnT w="19050" cmpd="sng">
                      <a:solidFill>
                        <a:srgbClr val="7DC7CE"/>
                      </a:solidFill>
                      <a:prstDash val="sysDot"/>
                    </a:lnT>
                    <a:lnB w="19050" cmpd="sng">
                      <a:solidFill>
                        <a:srgbClr val="7DC7CE"/>
                      </a:solidFill>
                      <a:prstDash val="sysDot"/>
                    </a:lnB>
                  </a:tcPr>
                </a:tc>
              </a:tr>
              <a:tr h="507600">
                <a:tc vMerge="1">
                  <a:tcPr>
                    <a:lnL w="28575" cmpd="sng">
                      <a:solidFill>
                        <a:srgbClr val="7DC7CE"/>
                      </a:solidFill>
                      <a:prstDash val="solid"/>
                    </a:lnL>
                    <a:lnR w="19050" cmpd="sng">
                      <a:solidFill>
                        <a:srgbClr val="7DC7CE"/>
                      </a:solidFill>
                      <a:prstDash val="sysDot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零星资产自行采购</a:t>
                      </a:r>
                      <a:endParaRPr lang="zh-CN" sz="160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19050" cmpd="sng">
                      <a:solidFill>
                        <a:srgbClr val="7DC7CE"/>
                      </a:solidFill>
                      <a:prstDash val="sysDot"/>
                    </a:lnL>
                    <a:lnR w="19050" cmpd="sng">
                      <a:solidFill>
                        <a:srgbClr val="7DC7CE"/>
                      </a:solidFill>
                      <a:prstDash val="sysDot"/>
                    </a:lnR>
                    <a:lnT w="19050" cmpd="sng">
                      <a:solidFill>
                        <a:srgbClr val="7DC7CE"/>
                      </a:solidFill>
                      <a:prstDash val="sysDot"/>
                    </a:lnT>
                    <a:lnB w="19050" cmpd="sng">
                      <a:solidFill>
                        <a:srgbClr val="7DC7CE"/>
                      </a:solidFill>
                      <a:prstDash val="sysDot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6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1000-20（不含）万</a:t>
                      </a:r>
                      <a:endParaRPr lang="en-US" altLang="zh-CN" sz="1600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19050" cmpd="sng">
                      <a:solidFill>
                        <a:srgbClr val="7DC7CE"/>
                      </a:solidFill>
                      <a:prstDash val="sysDot"/>
                    </a:lnL>
                    <a:lnR w="28575" cmpd="sng">
                      <a:solidFill>
                        <a:srgbClr val="7DC7CE"/>
                      </a:solidFill>
                      <a:prstDash val="solid"/>
                    </a:lnR>
                    <a:lnT w="19050" cmpd="sng">
                      <a:solidFill>
                        <a:srgbClr val="7DC7CE"/>
                      </a:solidFill>
                      <a:prstDash val="sysDot"/>
                    </a:lnT>
                    <a:lnB w="19050" cmpd="sng">
                      <a:solidFill>
                        <a:srgbClr val="7DC7CE"/>
                      </a:solidFill>
                      <a:prstDash val="sysDot"/>
                    </a:lnB>
                  </a:tcPr>
                </a:tc>
                <a:tc vMerge="1">
                  <a:tcPr marL="177800" marR="177800" marT="107950" marB="107950" vert="horz" anchor="ctr">
                    <a:lnL w="19050" cmpd="sng">
                      <a:solidFill>
                        <a:srgbClr val="7DC7CE"/>
                      </a:solidFill>
                      <a:prstDash val="sysDot"/>
                    </a:lnL>
                    <a:lnR w="28575" cmpd="sng">
                      <a:solidFill>
                        <a:srgbClr val="7DC7CE"/>
                      </a:solidFill>
                      <a:prstDash val="solid"/>
                    </a:lnR>
                    <a:lnT w="19050" cmpd="sng">
                      <a:solidFill>
                        <a:srgbClr val="7DC7CE"/>
                      </a:solidFill>
                      <a:prstDash val="sysDot"/>
                    </a:lnT>
                    <a:lnB w="19050" cmpd="sng">
                      <a:solidFill>
                        <a:srgbClr val="7DC7CE"/>
                      </a:solidFill>
                      <a:prstDash val="sysDot"/>
                    </a:lnB>
                  </a:tcPr>
                </a:tc>
              </a:tr>
              <a:tr h="508000">
                <a:tc vMerge="1">
                  <a:tcPr>
                    <a:lnL w="28575" cmpd="sng">
                      <a:solidFill>
                        <a:srgbClr val="7DC7CE"/>
                      </a:solidFill>
                      <a:prstDash val="solid"/>
                    </a:lnL>
                    <a:lnR w="19050" cmpd="sng">
                      <a:solidFill>
                        <a:srgbClr val="7DC7CE"/>
                      </a:solidFill>
                      <a:prstDash val="sysDot"/>
                    </a:lnR>
                    <a:lnB w="19050" cmpd="sng">
                      <a:solidFill>
                        <a:srgbClr val="7DC7CE"/>
                      </a:solidFill>
                      <a:prstDash val="sysDot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物资设备服务</a:t>
                      </a:r>
                      <a:endParaRPr lang="zh-CN" altLang="en-US" sz="160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19050" cmpd="sng">
                      <a:solidFill>
                        <a:srgbClr val="7DC7CE"/>
                      </a:solidFill>
                      <a:prstDash val="sysDot"/>
                    </a:lnL>
                    <a:lnR w="19050" cmpd="sng">
                      <a:solidFill>
                        <a:srgbClr val="7DC7CE"/>
                      </a:solidFill>
                      <a:prstDash val="sysDot"/>
                    </a:lnR>
                    <a:lnT w="19050" cmpd="sng">
                      <a:solidFill>
                        <a:srgbClr val="7DC7CE"/>
                      </a:solidFill>
                      <a:prstDash val="sysDot"/>
                    </a:lnT>
                    <a:lnB w="19050" cmpd="sng">
                      <a:solidFill>
                        <a:srgbClr val="7DC7CE"/>
                      </a:solidFill>
                      <a:prstDash val="sysDot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租赁、校准、维保</a:t>
                      </a:r>
                      <a:endParaRPr lang="zh-CN" altLang="en-US" sz="1600" spc="12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19050" cmpd="sng">
                      <a:solidFill>
                        <a:srgbClr val="7DC7CE"/>
                      </a:solidFill>
                      <a:prstDash val="sysDot"/>
                    </a:lnL>
                    <a:lnR w="28575" cmpd="sng">
                      <a:solidFill>
                        <a:srgbClr val="7DC7CE"/>
                      </a:solidFill>
                      <a:prstDash val="solid"/>
                    </a:lnR>
                    <a:lnT w="19050" cmpd="sng">
                      <a:solidFill>
                        <a:srgbClr val="7DC7CE"/>
                      </a:solidFill>
                      <a:prstDash val="sysDot"/>
                    </a:lnT>
                    <a:lnB w="19050" cmpd="sng">
                      <a:solidFill>
                        <a:srgbClr val="7DC7CE"/>
                      </a:solidFill>
                      <a:prstDash val="sysDot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6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含协议</a:t>
                      </a:r>
                      <a:r>
                        <a:rPr lang="zh-CN" altLang="en-US" sz="16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供货</a:t>
                      </a:r>
                      <a:endParaRPr lang="zh-CN" altLang="en-US" sz="1600" spc="12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107950" marB="107950" vert="horz" anchor="ctr">
                    <a:lnL w="19050" cmpd="sng">
                      <a:solidFill>
                        <a:srgbClr val="7DC7CE"/>
                      </a:solidFill>
                      <a:prstDash val="sysDot"/>
                    </a:lnL>
                    <a:lnR w="28575" cmpd="sng">
                      <a:solidFill>
                        <a:srgbClr val="7DC7CE"/>
                      </a:solidFill>
                      <a:prstDash val="solid"/>
                    </a:lnR>
                    <a:lnT w="19050" cmpd="sng">
                      <a:solidFill>
                        <a:srgbClr val="7DC7CE"/>
                      </a:solidFill>
                      <a:prstDash val="sysDot"/>
                    </a:lnT>
                    <a:lnB w="19050" cmpd="sng">
                      <a:solidFill>
                        <a:srgbClr val="7DC7CE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3050" y="247650"/>
            <a:ext cx="361823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000" b="1">
                <a:solidFill>
                  <a:srgbClr val="0B57A4"/>
                </a:solidFill>
                <a:latin typeface="+mj-ea"/>
                <a:ea typeface="+mj-ea"/>
                <a:sym typeface="+mn-ea"/>
              </a:rPr>
              <a:t>立项</a:t>
            </a:r>
            <a:r>
              <a:rPr lang="zh-CN" altLang="en-US" sz="3000" b="1">
                <a:solidFill>
                  <a:srgbClr val="0B57A4"/>
                </a:solidFill>
                <a:latin typeface="+mj-ea"/>
                <a:ea typeface="+mj-ea"/>
                <a:sym typeface="+mn-ea"/>
              </a:rPr>
              <a:t>标准介绍</a:t>
            </a:r>
            <a:endParaRPr lang="zh-CN" altLang="en-US" sz="3000" b="1">
              <a:solidFill>
                <a:srgbClr val="0B57A4"/>
              </a:solidFill>
              <a:latin typeface="+mj-ea"/>
              <a:ea typeface="+mj-ea"/>
              <a:sym typeface="+mn-ea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51612" y="858044"/>
            <a:ext cx="11520000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5914507" y="2179762"/>
            <a:ext cx="75137" cy="3648405"/>
            <a:chOff x="4600576" y="1419622"/>
            <a:chExt cx="56353" cy="2736304"/>
          </a:xfrm>
          <a:solidFill>
            <a:srgbClr val="156F6D"/>
          </a:solidFill>
        </p:grpSpPr>
        <p:cxnSp>
          <p:nvCxnSpPr>
            <p:cNvPr id="21" name="直接连接符 20"/>
            <p:cNvCxnSpPr/>
            <p:nvPr/>
          </p:nvCxnSpPr>
          <p:spPr>
            <a:xfrm>
              <a:off x="4628353" y="1419622"/>
              <a:ext cx="0" cy="2736304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4600576" y="2164032"/>
              <a:ext cx="56353" cy="130189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652060" y="4516628"/>
            <a:ext cx="517445" cy="517445"/>
            <a:chOff x="6737059" y="4731090"/>
            <a:chExt cx="517445" cy="517445"/>
          </a:xfrm>
        </p:grpSpPr>
        <p:sp>
          <p:nvSpPr>
            <p:cNvPr id="25" name="椭圆 24"/>
            <p:cNvSpPr/>
            <p:nvPr/>
          </p:nvSpPr>
          <p:spPr>
            <a:xfrm>
              <a:off x="6737059" y="4731090"/>
              <a:ext cx="517445" cy="51744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26" name="Freeform 41"/>
            <p:cNvSpPr>
              <a:spLocks noEditPoints="1"/>
            </p:cNvSpPr>
            <p:nvPr/>
          </p:nvSpPr>
          <p:spPr bwMode="auto">
            <a:xfrm>
              <a:off x="6818234" y="4810992"/>
              <a:ext cx="355094" cy="357640"/>
            </a:xfrm>
            <a:custGeom>
              <a:avLst/>
              <a:gdLst>
                <a:gd name="T0" fmla="*/ 186 w 199"/>
                <a:gd name="T1" fmla="*/ 80 h 200"/>
                <a:gd name="T2" fmla="*/ 170 w 199"/>
                <a:gd name="T3" fmla="*/ 80 h 200"/>
                <a:gd name="T4" fmla="*/ 163 w 199"/>
                <a:gd name="T5" fmla="*/ 64 h 200"/>
                <a:gd name="T6" fmla="*/ 175 w 199"/>
                <a:gd name="T7" fmla="*/ 52 h 200"/>
                <a:gd name="T8" fmla="*/ 175 w 199"/>
                <a:gd name="T9" fmla="*/ 33 h 200"/>
                <a:gd name="T10" fmla="*/ 165 w 199"/>
                <a:gd name="T11" fmla="*/ 24 h 200"/>
                <a:gd name="T12" fmla="*/ 146 w 199"/>
                <a:gd name="T13" fmla="*/ 24 h 200"/>
                <a:gd name="T14" fmla="*/ 135 w 199"/>
                <a:gd name="T15" fmla="*/ 36 h 200"/>
                <a:gd name="T16" fmla="*/ 120 w 199"/>
                <a:gd name="T17" fmla="*/ 30 h 200"/>
                <a:gd name="T18" fmla="*/ 120 w 199"/>
                <a:gd name="T19" fmla="*/ 13 h 200"/>
                <a:gd name="T20" fmla="*/ 106 w 199"/>
                <a:gd name="T21" fmla="*/ 0 h 200"/>
                <a:gd name="T22" fmla="*/ 93 w 199"/>
                <a:gd name="T23" fmla="*/ 0 h 200"/>
                <a:gd name="T24" fmla="*/ 80 w 199"/>
                <a:gd name="T25" fmla="*/ 13 h 200"/>
                <a:gd name="T26" fmla="*/ 80 w 199"/>
                <a:gd name="T27" fmla="*/ 30 h 200"/>
                <a:gd name="T28" fmla="*/ 64 w 199"/>
                <a:gd name="T29" fmla="*/ 36 h 200"/>
                <a:gd name="T30" fmla="*/ 52 w 199"/>
                <a:gd name="T31" fmla="*/ 24 h 200"/>
                <a:gd name="T32" fmla="*/ 33 w 199"/>
                <a:gd name="T33" fmla="*/ 24 h 200"/>
                <a:gd name="T34" fmla="*/ 24 w 199"/>
                <a:gd name="T35" fmla="*/ 33 h 200"/>
                <a:gd name="T36" fmla="*/ 24 w 199"/>
                <a:gd name="T37" fmla="*/ 52 h 200"/>
                <a:gd name="T38" fmla="*/ 36 w 199"/>
                <a:gd name="T39" fmla="*/ 64 h 200"/>
                <a:gd name="T40" fmla="*/ 29 w 199"/>
                <a:gd name="T41" fmla="*/ 80 h 200"/>
                <a:gd name="T42" fmla="*/ 13 w 199"/>
                <a:gd name="T43" fmla="*/ 80 h 200"/>
                <a:gd name="T44" fmla="*/ 0 w 199"/>
                <a:gd name="T45" fmla="*/ 93 h 200"/>
                <a:gd name="T46" fmla="*/ 0 w 199"/>
                <a:gd name="T47" fmla="*/ 107 h 200"/>
                <a:gd name="T48" fmla="*/ 13 w 199"/>
                <a:gd name="T49" fmla="*/ 120 h 200"/>
                <a:gd name="T50" fmla="*/ 29 w 199"/>
                <a:gd name="T51" fmla="*/ 120 h 200"/>
                <a:gd name="T52" fmla="*/ 35 w 199"/>
                <a:gd name="T53" fmla="*/ 135 h 200"/>
                <a:gd name="T54" fmla="*/ 24 w 199"/>
                <a:gd name="T55" fmla="*/ 147 h 200"/>
                <a:gd name="T56" fmla="*/ 24 w 199"/>
                <a:gd name="T57" fmla="*/ 166 h 200"/>
                <a:gd name="T58" fmla="*/ 33 w 199"/>
                <a:gd name="T59" fmla="*/ 175 h 200"/>
                <a:gd name="T60" fmla="*/ 52 w 199"/>
                <a:gd name="T61" fmla="*/ 175 h 200"/>
                <a:gd name="T62" fmla="*/ 63 w 199"/>
                <a:gd name="T63" fmla="*/ 163 h 200"/>
                <a:gd name="T64" fmla="*/ 80 w 199"/>
                <a:gd name="T65" fmla="*/ 170 h 200"/>
                <a:gd name="T66" fmla="*/ 80 w 199"/>
                <a:gd name="T67" fmla="*/ 186 h 200"/>
                <a:gd name="T68" fmla="*/ 93 w 199"/>
                <a:gd name="T69" fmla="*/ 200 h 200"/>
                <a:gd name="T70" fmla="*/ 106 w 199"/>
                <a:gd name="T71" fmla="*/ 200 h 200"/>
                <a:gd name="T72" fmla="*/ 120 w 199"/>
                <a:gd name="T73" fmla="*/ 186 h 200"/>
                <a:gd name="T74" fmla="*/ 120 w 199"/>
                <a:gd name="T75" fmla="*/ 170 h 200"/>
                <a:gd name="T76" fmla="*/ 135 w 199"/>
                <a:gd name="T77" fmla="*/ 164 h 200"/>
                <a:gd name="T78" fmla="*/ 146 w 199"/>
                <a:gd name="T79" fmla="*/ 175 h 200"/>
                <a:gd name="T80" fmla="*/ 165 w 199"/>
                <a:gd name="T81" fmla="*/ 175 h 200"/>
                <a:gd name="T82" fmla="*/ 175 w 199"/>
                <a:gd name="T83" fmla="*/ 166 h 200"/>
                <a:gd name="T84" fmla="*/ 175 w 199"/>
                <a:gd name="T85" fmla="*/ 147 h 200"/>
                <a:gd name="T86" fmla="*/ 163 w 199"/>
                <a:gd name="T87" fmla="*/ 135 h 200"/>
                <a:gd name="T88" fmla="*/ 170 w 199"/>
                <a:gd name="T89" fmla="*/ 120 h 200"/>
                <a:gd name="T90" fmla="*/ 186 w 199"/>
                <a:gd name="T91" fmla="*/ 120 h 200"/>
                <a:gd name="T92" fmla="*/ 199 w 199"/>
                <a:gd name="T93" fmla="*/ 107 h 200"/>
                <a:gd name="T94" fmla="*/ 199 w 199"/>
                <a:gd name="T95" fmla="*/ 93 h 200"/>
                <a:gd name="T96" fmla="*/ 186 w 199"/>
                <a:gd name="T97" fmla="*/ 80 h 200"/>
                <a:gd name="T98" fmla="*/ 100 w 199"/>
                <a:gd name="T99" fmla="*/ 140 h 200"/>
                <a:gd name="T100" fmla="*/ 60 w 199"/>
                <a:gd name="T101" fmla="*/ 100 h 200"/>
                <a:gd name="T102" fmla="*/ 100 w 199"/>
                <a:gd name="T103" fmla="*/ 60 h 200"/>
                <a:gd name="T104" fmla="*/ 139 w 199"/>
                <a:gd name="T105" fmla="*/ 100 h 200"/>
                <a:gd name="T106" fmla="*/ 100 w 199"/>
                <a:gd name="T107" fmla="*/ 140 h 200"/>
                <a:gd name="T108" fmla="*/ 100 w 199"/>
                <a:gd name="T109" fmla="*/ 80 h 200"/>
                <a:gd name="T110" fmla="*/ 80 w 199"/>
                <a:gd name="T111" fmla="*/ 100 h 200"/>
                <a:gd name="T112" fmla="*/ 100 w 199"/>
                <a:gd name="T113" fmla="*/ 120 h 200"/>
                <a:gd name="T114" fmla="*/ 120 w 199"/>
                <a:gd name="T115" fmla="*/ 100 h 200"/>
                <a:gd name="T116" fmla="*/ 100 w 199"/>
                <a:gd name="T117" fmla="*/ 8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9" h="200">
                  <a:moveTo>
                    <a:pt x="186" y="80"/>
                  </a:moveTo>
                  <a:cubicBezTo>
                    <a:pt x="170" y="80"/>
                    <a:pt x="170" y="80"/>
                    <a:pt x="170" y="80"/>
                  </a:cubicBezTo>
                  <a:cubicBezTo>
                    <a:pt x="168" y="74"/>
                    <a:pt x="166" y="69"/>
                    <a:pt x="163" y="64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80" y="47"/>
                    <a:pt x="180" y="38"/>
                    <a:pt x="175" y="33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0" y="19"/>
                    <a:pt x="152" y="19"/>
                    <a:pt x="146" y="24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0" y="33"/>
                    <a:pt x="125" y="31"/>
                    <a:pt x="120" y="30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20" y="6"/>
                    <a:pt x="114" y="0"/>
                    <a:pt x="10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6" y="0"/>
                    <a:pt x="80" y="6"/>
                    <a:pt x="80" y="13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4" y="31"/>
                    <a:pt x="69" y="33"/>
                    <a:pt x="64" y="3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7" y="19"/>
                    <a:pt x="38" y="19"/>
                    <a:pt x="33" y="2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38"/>
                    <a:pt x="18" y="47"/>
                    <a:pt x="24" y="52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3" y="69"/>
                    <a:pt x="31" y="74"/>
                    <a:pt x="29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6" y="80"/>
                    <a:pt x="0" y="86"/>
                    <a:pt x="0" y="93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4"/>
                    <a:pt x="6" y="120"/>
                    <a:pt x="13" y="120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31" y="125"/>
                    <a:pt x="33" y="130"/>
                    <a:pt x="35" y="135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18" y="152"/>
                    <a:pt x="18" y="160"/>
                    <a:pt x="24" y="166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8" y="180"/>
                    <a:pt x="47" y="180"/>
                    <a:pt x="52" y="175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9" y="166"/>
                    <a:pt x="74" y="169"/>
                    <a:pt x="80" y="170"/>
                  </a:cubicBezTo>
                  <a:cubicBezTo>
                    <a:pt x="80" y="186"/>
                    <a:pt x="80" y="186"/>
                    <a:pt x="80" y="186"/>
                  </a:cubicBezTo>
                  <a:cubicBezTo>
                    <a:pt x="80" y="194"/>
                    <a:pt x="86" y="200"/>
                    <a:pt x="93" y="200"/>
                  </a:cubicBezTo>
                  <a:cubicBezTo>
                    <a:pt x="106" y="200"/>
                    <a:pt x="106" y="200"/>
                    <a:pt x="106" y="200"/>
                  </a:cubicBezTo>
                  <a:cubicBezTo>
                    <a:pt x="114" y="200"/>
                    <a:pt x="120" y="194"/>
                    <a:pt x="120" y="186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5" y="169"/>
                    <a:pt x="130" y="166"/>
                    <a:pt x="135" y="164"/>
                  </a:cubicBezTo>
                  <a:cubicBezTo>
                    <a:pt x="146" y="175"/>
                    <a:pt x="146" y="175"/>
                    <a:pt x="146" y="175"/>
                  </a:cubicBezTo>
                  <a:cubicBezTo>
                    <a:pt x="152" y="180"/>
                    <a:pt x="160" y="180"/>
                    <a:pt x="165" y="175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80" y="160"/>
                    <a:pt x="180" y="152"/>
                    <a:pt x="175" y="147"/>
                  </a:cubicBezTo>
                  <a:cubicBezTo>
                    <a:pt x="163" y="135"/>
                    <a:pt x="163" y="135"/>
                    <a:pt x="163" y="135"/>
                  </a:cubicBezTo>
                  <a:cubicBezTo>
                    <a:pt x="166" y="131"/>
                    <a:pt x="168" y="125"/>
                    <a:pt x="170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193" y="120"/>
                    <a:pt x="199" y="114"/>
                    <a:pt x="199" y="107"/>
                  </a:cubicBezTo>
                  <a:cubicBezTo>
                    <a:pt x="199" y="93"/>
                    <a:pt x="199" y="93"/>
                    <a:pt x="199" y="93"/>
                  </a:cubicBezTo>
                  <a:cubicBezTo>
                    <a:pt x="199" y="86"/>
                    <a:pt x="193" y="80"/>
                    <a:pt x="186" y="80"/>
                  </a:cubicBezTo>
                  <a:close/>
                  <a:moveTo>
                    <a:pt x="100" y="140"/>
                  </a:moveTo>
                  <a:cubicBezTo>
                    <a:pt x="78" y="140"/>
                    <a:pt x="60" y="122"/>
                    <a:pt x="60" y="100"/>
                  </a:cubicBezTo>
                  <a:cubicBezTo>
                    <a:pt x="60" y="78"/>
                    <a:pt x="78" y="60"/>
                    <a:pt x="100" y="60"/>
                  </a:cubicBezTo>
                  <a:cubicBezTo>
                    <a:pt x="122" y="60"/>
                    <a:pt x="139" y="78"/>
                    <a:pt x="139" y="100"/>
                  </a:cubicBezTo>
                  <a:cubicBezTo>
                    <a:pt x="139" y="122"/>
                    <a:pt x="122" y="140"/>
                    <a:pt x="100" y="140"/>
                  </a:cubicBezTo>
                  <a:close/>
                  <a:moveTo>
                    <a:pt x="100" y="80"/>
                  </a:moveTo>
                  <a:cubicBezTo>
                    <a:pt x="89" y="80"/>
                    <a:pt x="80" y="89"/>
                    <a:pt x="80" y="100"/>
                  </a:cubicBezTo>
                  <a:cubicBezTo>
                    <a:pt x="80" y="111"/>
                    <a:pt x="89" y="120"/>
                    <a:pt x="100" y="120"/>
                  </a:cubicBezTo>
                  <a:cubicBezTo>
                    <a:pt x="111" y="120"/>
                    <a:pt x="120" y="111"/>
                    <a:pt x="120" y="100"/>
                  </a:cubicBezTo>
                  <a:cubicBezTo>
                    <a:pt x="120" y="89"/>
                    <a:pt x="111" y="80"/>
                    <a:pt x="100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652060" y="1887728"/>
            <a:ext cx="517445" cy="517445"/>
            <a:chOff x="6737059" y="4731090"/>
            <a:chExt cx="517445" cy="517445"/>
          </a:xfrm>
        </p:grpSpPr>
        <p:sp>
          <p:nvSpPr>
            <p:cNvPr id="29" name="椭圆 28"/>
            <p:cNvSpPr/>
            <p:nvPr/>
          </p:nvSpPr>
          <p:spPr>
            <a:xfrm>
              <a:off x="6737059" y="4731090"/>
              <a:ext cx="517445" cy="51744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30" name="Freeform 41"/>
            <p:cNvSpPr>
              <a:spLocks noEditPoints="1"/>
            </p:cNvSpPr>
            <p:nvPr/>
          </p:nvSpPr>
          <p:spPr bwMode="auto">
            <a:xfrm>
              <a:off x="6818234" y="4810992"/>
              <a:ext cx="355094" cy="357640"/>
            </a:xfrm>
            <a:custGeom>
              <a:avLst/>
              <a:gdLst>
                <a:gd name="T0" fmla="*/ 186 w 199"/>
                <a:gd name="T1" fmla="*/ 80 h 200"/>
                <a:gd name="T2" fmla="*/ 170 w 199"/>
                <a:gd name="T3" fmla="*/ 80 h 200"/>
                <a:gd name="T4" fmla="*/ 163 w 199"/>
                <a:gd name="T5" fmla="*/ 64 h 200"/>
                <a:gd name="T6" fmla="*/ 175 w 199"/>
                <a:gd name="T7" fmla="*/ 52 h 200"/>
                <a:gd name="T8" fmla="*/ 175 w 199"/>
                <a:gd name="T9" fmla="*/ 33 h 200"/>
                <a:gd name="T10" fmla="*/ 165 w 199"/>
                <a:gd name="T11" fmla="*/ 24 h 200"/>
                <a:gd name="T12" fmla="*/ 146 w 199"/>
                <a:gd name="T13" fmla="*/ 24 h 200"/>
                <a:gd name="T14" fmla="*/ 135 w 199"/>
                <a:gd name="T15" fmla="*/ 36 h 200"/>
                <a:gd name="T16" fmla="*/ 120 w 199"/>
                <a:gd name="T17" fmla="*/ 30 h 200"/>
                <a:gd name="T18" fmla="*/ 120 w 199"/>
                <a:gd name="T19" fmla="*/ 13 h 200"/>
                <a:gd name="T20" fmla="*/ 106 w 199"/>
                <a:gd name="T21" fmla="*/ 0 h 200"/>
                <a:gd name="T22" fmla="*/ 93 w 199"/>
                <a:gd name="T23" fmla="*/ 0 h 200"/>
                <a:gd name="T24" fmla="*/ 80 w 199"/>
                <a:gd name="T25" fmla="*/ 13 h 200"/>
                <a:gd name="T26" fmla="*/ 80 w 199"/>
                <a:gd name="T27" fmla="*/ 30 h 200"/>
                <a:gd name="T28" fmla="*/ 64 w 199"/>
                <a:gd name="T29" fmla="*/ 36 h 200"/>
                <a:gd name="T30" fmla="*/ 52 w 199"/>
                <a:gd name="T31" fmla="*/ 24 h 200"/>
                <a:gd name="T32" fmla="*/ 33 w 199"/>
                <a:gd name="T33" fmla="*/ 24 h 200"/>
                <a:gd name="T34" fmla="*/ 24 w 199"/>
                <a:gd name="T35" fmla="*/ 33 h 200"/>
                <a:gd name="T36" fmla="*/ 24 w 199"/>
                <a:gd name="T37" fmla="*/ 52 h 200"/>
                <a:gd name="T38" fmla="*/ 36 w 199"/>
                <a:gd name="T39" fmla="*/ 64 h 200"/>
                <a:gd name="T40" fmla="*/ 29 w 199"/>
                <a:gd name="T41" fmla="*/ 80 h 200"/>
                <a:gd name="T42" fmla="*/ 13 w 199"/>
                <a:gd name="T43" fmla="*/ 80 h 200"/>
                <a:gd name="T44" fmla="*/ 0 w 199"/>
                <a:gd name="T45" fmla="*/ 93 h 200"/>
                <a:gd name="T46" fmla="*/ 0 w 199"/>
                <a:gd name="T47" fmla="*/ 107 h 200"/>
                <a:gd name="T48" fmla="*/ 13 w 199"/>
                <a:gd name="T49" fmla="*/ 120 h 200"/>
                <a:gd name="T50" fmla="*/ 29 w 199"/>
                <a:gd name="T51" fmla="*/ 120 h 200"/>
                <a:gd name="T52" fmla="*/ 35 w 199"/>
                <a:gd name="T53" fmla="*/ 135 h 200"/>
                <a:gd name="T54" fmla="*/ 24 w 199"/>
                <a:gd name="T55" fmla="*/ 147 h 200"/>
                <a:gd name="T56" fmla="*/ 24 w 199"/>
                <a:gd name="T57" fmla="*/ 166 h 200"/>
                <a:gd name="T58" fmla="*/ 33 w 199"/>
                <a:gd name="T59" fmla="*/ 175 h 200"/>
                <a:gd name="T60" fmla="*/ 52 w 199"/>
                <a:gd name="T61" fmla="*/ 175 h 200"/>
                <a:gd name="T62" fmla="*/ 63 w 199"/>
                <a:gd name="T63" fmla="*/ 163 h 200"/>
                <a:gd name="T64" fmla="*/ 80 w 199"/>
                <a:gd name="T65" fmla="*/ 170 h 200"/>
                <a:gd name="T66" fmla="*/ 80 w 199"/>
                <a:gd name="T67" fmla="*/ 186 h 200"/>
                <a:gd name="T68" fmla="*/ 93 w 199"/>
                <a:gd name="T69" fmla="*/ 200 h 200"/>
                <a:gd name="T70" fmla="*/ 106 w 199"/>
                <a:gd name="T71" fmla="*/ 200 h 200"/>
                <a:gd name="T72" fmla="*/ 120 w 199"/>
                <a:gd name="T73" fmla="*/ 186 h 200"/>
                <a:gd name="T74" fmla="*/ 120 w 199"/>
                <a:gd name="T75" fmla="*/ 170 h 200"/>
                <a:gd name="T76" fmla="*/ 135 w 199"/>
                <a:gd name="T77" fmla="*/ 164 h 200"/>
                <a:gd name="T78" fmla="*/ 146 w 199"/>
                <a:gd name="T79" fmla="*/ 175 h 200"/>
                <a:gd name="T80" fmla="*/ 165 w 199"/>
                <a:gd name="T81" fmla="*/ 175 h 200"/>
                <a:gd name="T82" fmla="*/ 175 w 199"/>
                <a:gd name="T83" fmla="*/ 166 h 200"/>
                <a:gd name="T84" fmla="*/ 175 w 199"/>
                <a:gd name="T85" fmla="*/ 147 h 200"/>
                <a:gd name="T86" fmla="*/ 163 w 199"/>
                <a:gd name="T87" fmla="*/ 135 h 200"/>
                <a:gd name="T88" fmla="*/ 170 w 199"/>
                <a:gd name="T89" fmla="*/ 120 h 200"/>
                <a:gd name="T90" fmla="*/ 186 w 199"/>
                <a:gd name="T91" fmla="*/ 120 h 200"/>
                <a:gd name="T92" fmla="*/ 199 w 199"/>
                <a:gd name="T93" fmla="*/ 107 h 200"/>
                <a:gd name="T94" fmla="*/ 199 w 199"/>
                <a:gd name="T95" fmla="*/ 93 h 200"/>
                <a:gd name="T96" fmla="*/ 186 w 199"/>
                <a:gd name="T97" fmla="*/ 80 h 200"/>
                <a:gd name="T98" fmla="*/ 100 w 199"/>
                <a:gd name="T99" fmla="*/ 140 h 200"/>
                <a:gd name="T100" fmla="*/ 60 w 199"/>
                <a:gd name="T101" fmla="*/ 100 h 200"/>
                <a:gd name="T102" fmla="*/ 100 w 199"/>
                <a:gd name="T103" fmla="*/ 60 h 200"/>
                <a:gd name="T104" fmla="*/ 139 w 199"/>
                <a:gd name="T105" fmla="*/ 100 h 200"/>
                <a:gd name="T106" fmla="*/ 100 w 199"/>
                <a:gd name="T107" fmla="*/ 140 h 200"/>
                <a:gd name="T108" fmla="*/ 100 w 199"/>
                <a:gd name="T109" fmla="*/ 80 h 200"/>
                <a:gd name="T110" fmla="*/ 80 w 199"/>
                <a:gd name="T111" fmla="*/ 100 h 200"/>
                <a:gd name="T112" fmla="*/ 100 w 199"/>
                <a:gd name="T113" fmla="*/ 120 h 200"/>
                <a:gd name="T114" fmla="*/ 120 w 199"/>
                <a:gd name="T115" fmla="*/ 100 h 200"/>
                <a:gd name="T116" fmla="*/ 100 w 199"/>
                <a:gd name="T117" fmla="*/ 8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9" h="200">
                  <a:moveTo>
                    <a:pt x="186" y="80"/>
                  </a:moveTo>
                  <a:cubicBezTo>
                    <a:pt x="170" y="80"/>
                    <a:pt x="170" y="80"/>
                    <a:pt x="170" y="80"/>
                  </a:cubicBezTo>
                  <a:cubicBezTo>
                    <a:pt x="168" y="74"/>
                    <a:pt x="166" y="69"/>
                    <a:pt x="163" y="64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80" y="47"/>
                    <a:pt x="180" y="38"/>
                    <a:pt x="175" y="33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0" y="19"/>
                    <a:pt x="152" y="19"/>
                    <a:pt x="146" y="24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0" y="33"/>
                    <a:pt x="125" y="31"/>
                    <a:pt x="120" y="30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20" y="6"/>
                    <a:pt x="114" y="0"/>
                    <a:pt x="10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6" y="0"/>
                    <a:pt x="80" y="6"/>
                    <a:pt x="80" y="13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4" y="31"/>
                    <a:pt x="69" y="33"/>
                    <a:pt x="64" y="3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7" y="19"/>
                    <a:pt x="38" y="19"/>
                    <a:pt x="33" y="2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38"/>
                    <a:pt x="18" y="47"/>
                    <a:pt x="24" y="52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3" y="69"/>
                    <a:pt x="31" y="74"/>
                    <a:pt x="29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6" y="80"/>
                    <a:pt x="0" y="86"/>
                    <a:pt x="0" y="93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4"/>
                    <a:pt x="6" y="120"/>
                    <a:pt x="13" y="120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31" y="125"/>
                    <a:pt x="33" y="130"/>
                    <a:pt x="35" y="135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18" y="152"/>
                    <a:pt x="18" y="160"/>
                    <a:pt x="24" y="166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8" y="180"/>
                    <a:pt x="47" y="180"/>
                    <a:pt x="52" y="175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9" y="166"/>
                    <a:pt x="74" y="169"/>
                    <a:pt x="80" y="170"/>
                  </a:cubicBezTo>
                  <a:cubicBezTo>
                    <a:pt x="80" y="186"/>
                    <a:pt x="80" y="186"/>
                    <a:pt x="80" y="186"/>
                  </a:cubicBezTo>
                  <a:cubicBezTo>
                    <a:pt x="80" y="194"/>
                    <a:pt x="86" y="200"/>
                    <a:pt x="93" y="200"/>
                  </a:cubicBezTo>
                  <a:cubicBezTo>
                    <a:pt x="106" y="200"/>
                    <a:pt x="106" y="200"/>
                    <a:pt x="106" y="200"/>
                  </a:cubicBezTo>
                  <a:cubicBezTo>
                    <a:pt x="114" y="200"/>
                    <a:pt x="120" y="194"/>
                    <a:pt x="120" y="186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5" y="169"/>
                    <a:pt x="130" y="166"/>
                    <a:pt x="135" y="164"/>
                  </a:cubicBezTo>
                  <a:cubicBezTo>
                    <a:pt x="146" y="175"/>
                    <a:pt x="146" y="175"/>
                    <a:pt x="146" y="175"/>
                  </a:cubicBezTo>
                  <a:cubicBezTo>
                    <a:pt x="152" y="180"/>
                    <a:pt x="160" y="180"/>
                    <a:pt x="165" y="175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80" y="160"/>
                    <a:pt x="180" y="152"/>
                    <a:pt x="175" y="147"/>
                  </a:cubicBezTo>
                  <a:cubicBezTo>
                    <a:pt x="163" y="135"/>
                    <a:pt x="163" y="135"/>
                    <a:pt x="163" y="135"/>
                  </a:cubicBezTo>
                  <a:cubicBezTo>
                    <a:pt x="166" y="131"/>
                    <a:pt x="168" y="125"/>
                    <a:pt x="170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193" y="120"/>
                    <a:pt x="199" y="114"/>
                    <a:pt x="199" y="107"/>
                  </a:cubicBezTo>
                  <a:cubicBezTo>
                    <a:pt x="199" y="93"/>
                    <a:pt x="199" y="93"/>
                    <a:pt x="199" y="93"/>
                  </a:cubicBezTo>
                  <a:cubicBezTo>
                    <a:pt x="199" y="86"/>
                    <a:pt x="193" y="80"/>
                    <a:pt x="186" y="80"/>
                  </a:cubicBezTo>
                  <a:close/>
                  <a:moveTo>
                    <a:pt x="100" y="140"/>
                  </a:moveTo>
                  <a:cubicBezTo>
                    <a:pt x="78" y="140"/>
                    <a:pt x="60" y="122"/>
                    <a:pt x="60" y="100"/>
                  </a:cubicBezTo>
                  <a:cubicBezTo>
                    <a:pt x="60" y="78"/>
                    <a:pt x="78" y="60"/>
                    <a:pt x="100" y="60"/>
                  </a:cubicBezTo>
                  <a:cubicBezTo>
                    <a:pt x="122" y="60"/>
                    <a:pt x="139" y="78"/>
                    <a:pt x="139" y="100"/>
                  </a:cubicBezTo>
                  <a:cubicBezTo>
                    <a:pt x="139" y="122"/>
                    <a:pt x="122" y="140"/>
                    <a:pt x="100" y="140"/>
                  </a:cubicBezTo>
                  <a:close/>
                  <a:moveTo>
                    <a:pt x="100" y="80"/>
                  </a:moveTo>
                  <a:cubicBezTo>
                    <a:pt x="89" y="80"/>
                    <a:pt x="80" y="89"/>
                    <a:pt x="80" y="100"/>
                  </a:cubicBezTo>
                  <a:cubicBezTo>
                    <a:pt x="80" y="111"/>
                    <a:pt x="89" y="120"/>
                    <a:pt x="100" y="120"/>
                  </a:cubicBezTo>
                  <a:cubicBezTo>
                    <a:pt x="111" y="120"/>
                    <a:pt x="120" y="111"/>
                    <a:pt x="120" y="100"/>
                  </a:cubicBezTo>
                  <a:cubicBezTo>
                    <a:pt x="120" y="89"/>
                    <a:pt x="111" y="80"/>
                    <a:pt x="100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652060" y="3172478"/>
            <a:ext cx="517445" cy="517445"/>
            <a:chOff x="6737059" y="3386940"/>
            <a:chExt cx="517445" cy="517445"/>
          </a:xfrm>
        </p:grpSpPr>
        <p:sp>
          <p:nvSpPr>
            <p:cNvPr id="33" name="椭圆 32"/>
            <p:cNvSpPr/>
            <p:nvPr/>
          </p:nvSpPr>
          <p:spPr>
            <a:xfrm>
              <a:off x="6737059" y="3386940"/>
              <a:ext cx="517445" cy="517445"/>
            </a:xfrm>
            <a:prstGeom prst="ellipse">
              <a:avLst/>
            </a:prstGeom>
            <a:solidFill>
              <a:srgbClr val="156F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34" name="Freeform 41"/>
            <p:cNvSpPr>
              <a:spLocks noEditPoints="1"/>
            </p:cNvSpPr>
            <p:nvPr/>
          </p:nvSpPr>
          <p:spPr bwMode="auto">
            <a:xfrm>
              <a:off x="6818234" y="3466842"/>
              <a:ext cx="355094" cy="357640"/>
            </a:xfrm>
            <a:custGeom>
              <a:avLst/>
              <a:gdLst>
                <a:gd name="T0" fmla="*/ 186 w 199"/>
                <a:gd name="T1" fmla="*/ 80 h 200"/>
                <a:gd name="T2" fmla="*/ 170 w 199"/>
                <a:gd name="T3" fmla="*/ 80 h 200"/>
                <a:gd name="T4" fmla="*/ 163 w 199"/>
                <a:gd name="T5" fmla="*/ 64 h 200"/>
                <a:gd name="T6" fmla="*/ 175 w 199"/>
                <a:gd name="T7" fmla="*/ 52 h 200"/>
                <a:gd name="T8" fmla="*/ 175 w 199"/>
                <a:gd name="T9" fmla="*/ 33 h 200"/>
                <a:gd name="T10" fmla="*/ 165 w 199"/>
                <a:gd name="T11" fmla="*/ 24 h 200"/>
                <a:gd name="T12" fmla="*/ 146 w 199"/>
                <a:gd name="T13" fmla="*/ 24 h 200"/>
                <a:gd name="T14" fmla="*/ 135 w 199"/>
                <a:gd name="T15" fmla="*/ 36 h 200"/>
                <a:gd name="T16" fmla="*/ 120 w 199"/>
                <a:gd name="T17" fmla="*/ 30 h 200"/>
                <a:gd name="T18" fmla="*/ 120 w 199"/>
                <a:gd name="T19" fmla="*/ 13 h 200"/>
                <a:gd name="T20" fmla="*/ 106 w 199"/>
                <a:gd name="T21" fmla="*/ 0 h 200"/>
                <a:gd name="T22" fmla="*/ 93 w 199"/>
                <a:gd name="T23" fmla="*/ 0 h 200"/>
                <a:gd name="T24" fmla="*/ 80 w 199"/>
                <a:gd name="T25" fmla="*/ 13 h 200"/>
                <a:gd name="T26" fmla="*/ 80 w 199"/>
                <a:gd name="T27" fmla="*/ 30 h 200"/>
                <a:gd name="T28" fmla="*/ 64 w 199"/>
                <a:gd name="T29" fmla="*/ 36 h 200"/>
                <a:gd name="T30" fmla="*/ 52 w 199"/>
                <a:gd name="T31" fmla="*/ 24 h 200"/>
                <a:gd name="T32" fmla="*/ 33 w 199"/>
                <a:gd name="T33" fmla="*/ 24 h 200"/>
                <a:gd name="T34" fmla="*/ 24 w 199"/>
                <a:gd name="T35" fmla="*/ 33 h 200"/>
                <a:gd name="T36" fmla="*/ 24 w 199"/>
                <a:gd name="T37" fmla="*/ 52 h 200"/>
                <a:gd name="T38" fmla="*/ 36 w 199"/>
                <a:gd name="T39" fmla="*/ 64 h 200"/>
                <a:gd name="T40" fmla="*/ 29 w 199"/>
                <a:gd name="T41" fmla="*/ 80 h 200"/>
                <a:gd name="T42" fmla="*/ 13 w 199"/>
                <a:gd name="T43" fmla="*/ 80 h 200"/>
                <a:gd name="T44" fmla="*/ 0 w 199"/>
                <a:gd name="T45" fmla="*/ 93 h 200"/>
                <a:gd name="T46" fmla="*/ 0 w 199"/>
                <a:gd name="T47" fmla="*/ 107 h 200"/>
                <a:gd name="T48" fmla="*/ 13 w 199"/>
                <a:gd name="T49" fmla="*/ 120 h 200"/>
                <a:gd name="T50" fmla="*/ 29 w 199"/>
                <a:gd name="T51" fmla="*/ 120 h 200"/>
                <a:gd name="T52" fmla="*/ 35 w 199"/>
                <a:gd name="T53" fmla="*/ 135 h 200"/>
                <a:gd name="T54" fmla="*/ 24 w 199"/>
                <a:gd name="T55" fmla="*/ 147 h 200"/>
                <a:gd name="T56" fmla="*/ 24 w 199"/>
                <a:gd name="T57" fmla="*/ 166 h 200"/>
                <a:gd name="T58" fmla="*/ 33 w 199"/>
                <a:gd name="T59" fmla="*/ 175 h 200"/>
                <a:gd name="T60" fmla="*/ 52 w 199"/>
                <a:gd name="T61" fmla="*/ 175 h 200"/>
                <a:gd name="T62" fmla="*/ 63 w 199"/>
                <a:gd name="T63" fmla="*/ 163 h 200"/>
                <a:gd name="T64" fmla="*/ 80 w 199"/>
                <a:gd name="T65" fmla="*/ 170 h 200"/>
                <a:gd name="T66" fmla="*/ 80 w 199"/>
                <a:gd name="T67" fmla="*/ 186 h 200"/>
                <a:gd name="T68" fmla="*/ 93 w 199"/>
                <a:gd name="T69" fmla="*/ 200 h 200"/>
                <a:gd name="T70" fmla="*/ 106 w 199"/>
                <a:gd name="T71" fmla="*/ 200 h 200"/>
                <a:gd name="T72" fmla="*/ 120 w 199"/>
                <a:gd name="T73" fmla="*/ 186 h 200"/>
                <a:gd name="T74" fmla="*/ 120 w 199"/>
                <a:gd name="T75" fmla="*/ 170 h 200"/>
                <a:gd name="T76" fmla="*/ 135 w 199"/>
                <a:gd name="T77" fmla="*/ 164 h 200"/>
                <a:gd name="T78" fmla="*/ 146 w 199"/>
                <a:gd name="T79" fmla="*/ 175 h 200"/>
                <a:gd name="T80" fmla="*/ 165 w 199"/>
                <a:gd name="T81" fmla="*/ 175 h 200"/>
                <a:gd name="T82" fmla="*/ 175 w 199"/>
                <a:gd name="T83" fmla="*/ 166 h 200"/>
                <a:gd name="T84" fmla="*/ 175 w 199"/>
                <a:gd name="T85" fmla="*/ 147 h 200"/>
                <a:gd name="T86" fmla="*/ 163 w 199"/>
                <a:gd name="T87" fmla="*/ 135 h 200"/>
                <a:gd name="T88" fmla="*/ 170 w 199"/>
                <a:gd name="T89" fmla="*/ 120 h 200"/>
                <a:gd name="T90" fmla="*/ 186 w 199"/>
                <a:gd name="T91" fmla="*/ 120 h 200"/>
                <a:gd name="T92" fmla="*/ 199 w 199"/>
                <a:gd name="T93" fmla="*/ 107 h 200"/>
                <a:gd name="T94" fmla="*/ 199 w 199"/>
                <a:gd name="T95" fmla="*/ 93 h 200"/>
                <a:gd name="T96" fmla="*/ 186 w 199"/>
                <a:gd name="T97" fmla="*/ 80 h 200"/>
                <a:gd name="T98" fmla="*/ 100 w 199"/>
                <a:gd name="T99" fmla="*/ 140 h 200"/>
                <a:gd name="T100" fmla="*/ 60 w 199"/>
                <a:gd name="T101" fmla="*/ 100 h 200"/>
                <a:gd name="T102" fmla="*/ 100 w 199"/>
                <a:gd name="T103" fmla="*/ 60 h 200"/>
                <a:gd name="T104" fmla="*/ 139 w 199"/>
                <a:gd name="T105" fmla="*/ 100 h 200"/>
                <a:gd name="T106" fmla="*/ 100 w 199"/>
                <a:gd name="T107" fmla="*/ 140 h 200"/>
                <a:gd name="T108" fmla="*/ 100 w 199"/>
                <a:gd name="T109" fmla="*/ 80 h 200"/>
                <a:gd name="T110" fmla="*/ 80 w 199"/>
                <a:gd name="T111" fmla="*/ 100 h 200"/>
                <a:gd name="T112" fmla="*/ 100 w 199"/>
                <a:gd name="T113" fmla="*/ 120 h 200"/>
                <a:gd name="T114" fmla="*/ 120 w 199"/>
                <a:gd name="T115" fmla="*/ 100 h 200"/>
                <a:gd name="T116" fmla="*/ 100 w 199"/>
                <a:gd name="T117" fmla="*/ 8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9" h="200">
                  <a:moveTo>
                    <a:pt x="186" y="80"/>
                  </a:moveTo>
                  <a:cubicBezTo>
                    <a:pt x="170" y="80"/>
                    <a:pt x="170" y="80"/>
                    <a:pt x="170" y="80"/>
                  </a:cubicBezTo>
                  <a:cubicBezTo>
                    <a:pt x="168" y="74"/>
                    <a:pt x="166" y="69"/>
                    <a:pt x="163" y="64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80" y="47"/>
                    <a:pt x="180" y="38"/>
                    <a:pt x="175" y="33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0" y="19"/>
                    <a:pt x="152" y="19"/>
                    <a:pt x="146" y="24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0" y="33"/>
                    <a:pt x="125" y="31"/>
                    <a:pt x="120" y="30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20" y="6"/>
                    <a:pt x="114" y="0"/>
                    <a:pt x="10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6" y="0"/>
                    <a:pt x="80" y="6"/>
                    <a:pt x="80" y="13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4" y="31"/>
                    <a:pt x="69" y="33"/>
                    <a:pt x="64" y="3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7" y="19"/>
                    <a:pt x="38" y="19"/>
                    <a:pt x="33" y="2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38"/>
                    <a:pt x="18" y="47"/>
                    <a:pt x="24" y="52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3" y="69"/>
                    <a:pt x="31" y="74"/>
                    <a:pt x="29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6" y="80"/>
                    <a:pt x="0" y="86"/>
                    <a:pt x="0" y="93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4"/>
                    <a:pt x="6" y="120"/>
                    <a:pt x="13" y="120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31" y="125"/>
                    <a:pt x="33" y="130"/>
                    <a:pt x="35" y="135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18" y="152"/>
                    <a:pt x="18" y="160"/>
                    <a:pt x="24" y="166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8" y="180"/>
                    <a:pt x="47" y="180"/>
                    <a:pt x="52" y="175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9" y="166"/>
                    <a:pt x="74" y="169"/>
                    <a:pt x="80" y="170"/>
                  </a:cubicBezTo>
                  <a:cubicBezTo>
                    <a:pt x="80" y="186"/>
                    <a:pt x="80" y="186"/>
                    <a:pt x="80" y="186"/>
                  </a:cubicBezTo>
                  <a:cubicBezTo>
                    <a:pt x="80" y="194"/>
                    <a:pt x="86" y="200"/>
                    <a:pt x="93" y="200"/>
                  </a:cubicBezTo>
                  <a:cubicBezTo>
                    <a:pt x="106" y="200"/>
                    <a:pt x="106" y="200"/>
                    <a:pt x="106" y="200"/>
                  </a:cubicBezTo>
                  <a:cubicBezTo>
                    <a:pt x="114" y="200"/>
                    <a:pt x="120" y="194"/>
                    <a:pt x="120" y="186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5" y="169"/>
                    <a:pt x="130" y="166"/>
                    <a:pt x="135" y="164"/>
                  </a:cubicBezTo>
                  <a:cubicBezTo>
                    <a:pt x="146" y="175"/>
                    <a:pt x="146" y="175"/>
                    <a:pt x="146" y="175"/>
                  </a:cubicBezTo>
                  <a:cubicBezTo>
                    <a:pt x="152" y="180"/>
                    <a:pt x="160" y="180"/>
                    <a:pt x="165" y="175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80" y="160"/>
                    <a:pt x="180" y="152"/>
                    <a:pt x="175" y="147"/>
                  </a:cubicBezTo>
                  <a:cubicBezTo>
                    <a:pt x="163" y="135"/>
                    <a:pt x="163" y="135"/>
                    <a:pt x="163" y="135"/>
                  </a:cubicBezTo>
                  <a:cubicBezTo>
                    <a:pt x="166" y="131"/>
                    <a:pt x="168" y="125"/>
                    <a:pt x="170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193" y="120"/>
                    <a:pt x="199" y="114"/>
                    <a:pt x="199" y="107"/>
                  </a:cubicBezTo>
                  <a:cubicBezTo>
                    <a:pt x="199" y="93"/>
                    <a:pt x="199" y="93"/>
                    <a:pt x="199" y="93"/>
                  </a:cubicBezTo>
                  <a:cubicBezTo>
                    <a:pt x="199" y="86"/>
                    <a:pt x="193" y="80"/>
                    <a:pt x="186" y="80"/>
                  </a:cubicBezTo>
                  <a:close/>
                  <a:moveTo>
                    <a:pt x="100" y="140"/>
                  </a:moveTo>
                  <a:cubicBezTo>
                    <a:pt x="78" y="140"/>
                    <a:pt x="60" y="122"/>
                    <a:pt x="60" y="100"/>
                  </a:cubicBezTo>
                  <a:cubicBezTo>
                    <a:pt x="60" y="78"/>
                    <a:pt x="78" y="60"/>
                    <a:pt x="100" y="60"/>
                  </a:cubicBezTo>
                  <a:cubicBezTo>
                    <a:pt x="122" y="60"/>
                    <a:pt x="139" y="78"/>
                    <a:pt x="139" y="100"/>
                  </a:cubicBezTo>
                  <a:cubicBezTo>
                    <a:pt x="139" y="122"/>
                    <a:pt x="122" y="140"/>
                    <a:pt x="100" y="140"/>
                  </a:cubicBezTo>
                  <a:close/>
                  <a:moveTo>
                    <a:pt x="100" y="80"/>
                  </a:moveTo>
                  <a:cubicBezTo>
                    <a:pt x="89" y="80"/>
                    <a:pt x="80" y="89"/>
                    <a:pt x="80" y="100"/>
                  </a:cubicBezTo>
                  <a:cubicBezTo>
                    <a:pt x="80" y="111"/>
                    <a:pt x="89" y="120"/>
                    <a:pt x="100" y="120"/>
                  </a:cubicBezTo>
                  <a:cubicBezTo>
                    <a:pt x="111" y="120"/>
                    <a:pt x="120" y="111"/>
                    <a:pt x="120" y="100"/>
                  </a:cubicBezTo>
                  <a:cubicBezTo>
                    <a:pt x="120" y="89"/>
                    <a:pt x="111" y="80"/>
                    <a:pt x="100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6" name="TextBox 15"/>
          <p:cNvSpPr txBox="1"/>
          <p:nvPr/>
        </p:nvSpPr>
        <p:spPr>
          <a:xfrm>
            <a:off x="7401560" y="1887855"/>
            <a:ext cx="43364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4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1</a:t>
            </a:r>
            <a:r>
              <a:rPr lang="zh-CN" altLang="en-US" sz="24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、单品单价</a:t>
            </a:r>
            <a:r>
              <a:rPr lang="en-US" altLang="zh-CN" sz="24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1000</a:t>
            </a:r>
            <a:r>
              <a:rPr lang="zh-CN" altLang="en-US" sz="24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元以上</a:t>
            </a:r>
            <a:r>
              <a:rPr lang="zh-CN" altLang="en-US" sz="24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货物</a:t>
            </a:r>
            <a:endParaRPr lang="zh-CN" altLang="en-US" sz="2400" b="1">
              <a:solidFill>
                <a:srgbClr val="0B57A4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37" name="TextBox 15"/>
          <p:cNvSpPr txBox="1"/>
          <p:nvPr/>
        </p:nvSpPr>
        <p:spPr>
          <a:xfrm>
            <a:off x="7401560" y="3061335"/>
            <a:ext cx="4791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sz="24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2</a:t>
            </a:r>
            <a:r>
              <a:rPr lang="zh-CN" altLang="en-US" sz="24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、</a:t>
            </a:r>
            <a:r>
              <a:rPr lang="en-US" altLang="zh-CN" sz="24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3</a:t>
            </a:r>
            <a:r>
              <a:rPr lang="zh-CN" altLang="en-US" sz="24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万元（包含）以上的物资、设备、及设备服务</a:t>
            </a:r>
            <a:r>
              <a:rPr lang="zh-CN" altLang="en-US" sz="24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类</a:t>
            </a:r>
            <a:endParaRPr lang="zh-CN" altLang="en-US" sz="2400" b="1">
              <a:solidFill>
                <a:srgbClr val="0B57A4"/>
              </a:solidFill>
              <a:latin typeface="+mj-ea"/>
              <a:ea typeface="+mj-ea"/>
              <a:sym typeface="+mn-lt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9285" y="2352040"/>
            <a:ext cx="4966970" cy="3295650"/>
          </a:xfrm>
          <a:prstGeom prst="rect">
            <a:avLst/>
          </a:prstGeom>
        </p:spPr>
      </p:pic>
      <p:sp>
        <p:nvSpPr>
          <p:cNvPr id="40" name="TextBox 15"/>
          <p:cNvSpPr txBox="1"/>
          <p:nvPr/>
        </p:nvSpPr>
        <p:spPr>
          <a:xfrm>
            <a:off x="7401560" y="4432935"/>
            <a:ext cx="42595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3</a:t>
            </a:r>
            <a:r>
              <a:rPr lang="zh-CN" altLang="en-US" sz="24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、不足金额需要签订合同的物资设备及设备服务</a:t>
            </a:r>
            <a:r>
              <a:rPr lang="zh-CN" altLang="en-US" sz="24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类采购</a:t>
            </a:r>
            <a:endParaRPr lang="zh-CN" altLang="en-US" sz="2400" b="1">
              <a:solidFill>
                <a:srgbClr val="0B57A4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97880" y="276860"/>
            <a:ext cx="6278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牢记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先立项审批，后采购执行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636185" y="5652153"/>
            <a:ext cx="517445" cy="517445"/>
            <a:chOff x="6737059" y="3386940"/>
            <a:chExt cx="517445" cy="517445"/>
          </a:xfrm>
        </p:grpSpPr>
        <p:sp>
          <p:nvSpPr>
            <p:cNvPr id="3" name="椭圆 2"/>
            <p:cNvSpPr/>
            <p:nvPr/>
          </p:nvSpPr>
          <p:spPr>
            <a:xfrm>
              <a:off x="6737059" y="3386940"/>
              <a:ext cx="517445" cy="517445"/>
            </a:xfrm>
            <a:prstGeom prst="ellipse">
              <a:avLst/>
            </a:prstGeom>
            <a:solidFill>
              <a:srgbClr val="156F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5" name="Freeform 41"/>
            <p:cNvSpPr>
              <a:spLocks noEditPoints="1"/>
            </p:cNvSpPr>
            <p:nvPr/>
          </p:nvSpPr>
          <p:spPr bwMode="auto">
            <a:xfrm>
              <a:off x="6818234" y="3466842"/>
              <a:ext cx="355094" cy="357640"/>
            </a:xfrm>
            <a:custGeom>
              <a:avLst/>
              <a:gdLst>
                <a:gd name="T0" fmla="*/ 186 w 199"/>
                <a:gd name="T1" fmla="*/ 80 h 200"/>
                <a:gd name="T2" fmla="*/ 170 w 199"/>
                <a:gd name="T3" fmla="*/ 80 h 200"/>
                <a:gd name="T4" fmla="*/ 163 w 199"/>
                <a:gd name="T5" fmla="*/ 64 h 200"/>
                <a:gd name="T6" fmla="*/ 175 w 199"/>
                <a:gd name="T7" fmla="*/ 52 h 200"/>
                <a:gd name="T8" fmla="*/ 175 w 199"/>
                <a:gd name="T9" fmla="*/ 33 h 200"/>
                <a:gd name="T10" fmla="*/ 165 w 199"/>
                <a:gd name="T11" fmla="*/ 24 h 200"/>
                <a:gd name="T12" fmla="*/ 146 w 199"/>
                <a:gd name="T13" fmla="*/ 24 h 200"/>
                <a:gd name="T14" fmla="*/ 135 w 199"/>
                <a:gd name="T15" fmla="*/ 36 h 200"/>
                <a:gd name="T16" fmla="*/ 120 w 199"/>
                <a:gd name="T17" fmla="*/ 30 h 200"/>
                <a:gd name="T18" fmla="*/ 120 w 199"/>
                <a:gd name="T19" fmla="*/ 13 h 200"/>
                <a:gd name="T20" fmla="*/ 106 w 199"/>
                <a:gd name="T21" fmla="*/ 0 h 200"/>
                <a:gd name="T22" fmla="*/ 93 w 199"/>
                <a:gd name="T23" fmla="*/ 0 h 200"/>
                <a:gd name="T24" fmla="*/ 80 w 199"/>
                <a:gd name="T25" fmla="*/ 13 h 200"/>
                <a:gd name="T26" fmla="*/ 80 w 199"/>
                <a:gd name="T27" fmla="*/ 30 h 200"/>
                <a:gd name="T28" fmla="*/ 64 w 199"/>
                <a:gd name="T29" fmla="*/ 36 h 200"/>
                <a:gd name="T30" fmla="*/ 52 w 199"/>
                <a:gd name="T31" fmla="*/ 24 h 200"/>
                <a:gd name="T32" fmla="*/ 33 w 199"/>
                <a:gd name="T33" fmla="*/ 24 h 200"/>
                <a:gd name="T34" fmla="*/ 24 w 199"/>
                <a:gd name="T35" fmla="*/ 33 h 200"/>
                <a:gd name="T36" fmla="*/ 24 w 199"/>
                <a:gd name="T37" fmla="*/ 52 h 200"/>
                <a:gd name="T38" fmla="*/ 36 w 199"/>
                <a:gd name="T39" fmla="*/ 64 h 200"/>
                <a:gd name="T40" fmla="*/ 29 w 199"/>
                <a:gd name="T41" fmla="*/ 80 h 200"/>
                <a:gd name="T42" fmla="*/ 13 w 199"/>
                <a:gd name="T43" fmla="*/ 80 h 200"/>
                <a:gd name="T44" fmla="*/ 0 w 199"/>
                <a:gd name="T45" fmla="*/ 93 h 200"/>
                <a:gd name="T46" fmla="*/ 0 w 199"/>
                <a:gd name="T47" fmla="*/ 107 h 200"/>
                <a:gd name="T48" fmla="*/ 13 w 199"/>
                <a:gd name="T49" fmla="*/ 120 h 200"/>
                <a:gd name="T50" fmla="*/ 29 w 199"/>
                <a:gd name="T51" fmla="*/ 120 h 200"/>
                <a:gd name="T52" fmla="*/ 35 w 199"/>
                <a:gd name="T53" fmla="*/ 135 h 200"/>
                <a:gd name="T54" fmla="*/ 24 w 199"/>
                <a:gd name="T55" fmla="*/ 147 h 200"/>
                <a:gd name="T56" fmla="*/ 24 w 199"/>
                <a:gd name="T57" fmla="*/ 166 h 200"/>
                <a:gd name="T58" fmla="*/ 33 w 199"/>
                <a:gd name="T59" fmla="*/ 175 h 200"/>
                <a:gd name="T60" fmla="*/ 52 w 199"/>
                <a:gd name="T61" fmla="*/ 175 h 200"/>
                <a:gd name="T62" fmla="*/ 63 w 199"/>
                <a:gd name="T63" fmla="*/ 163 h 200"/>
                <a:gd name="T64" fmla="*/ 80 w 199"/>
                <a:gd name="T65" fmla="*/ 170 h 200"/>
                <a:gd name="T66" fmla="*/ 80 w 199"/>
                <a:gd name="T67" fmla="*/ 186 h 200"/>
                <a:gd name="T68" fmla="*/ 93 w 199"/>
                <a:gd name="T69" fmla="*/ 200 h 200"/>
                <a:gd name="T70" fmla="*/ 106 w 199"/>
                <a:gd name="T71" fmla="*/ 200 h 200"/>
                <a:gd name="T72" fmla="*/ 120 w 199"/>
                <a:gd name="T73" fmla="*/ 186 h 200"/>
                <a:gd name="T74" fmla="*/ 120 w 199"/>
                <a:gd name="T75" fmla="*/ 170 h 200"/>
                <a:gd name="T76" fmla="*/ 135 w 199"/>
                <a:gd name="T77" fmla="*/ 164 h 200"/>
                <a:gd name="T78" fmla="*/ 146 w 199"/>
                <a:gd name="T79" fmla="*/ 175 h 200"/>
                <a:gd name="T80" fmla="*/ 165 w 199"/>
                <a:gd name="T81" fmla="*/ 175 h 200"/>
                <a:gd name="T82" fmla="*/ 175 w 199"/>
                <a:gd name="T83" fmla="*/ 166 h 200"/>
                <a:gd name="T84" fmla="*/ 175 w 199"/>
                <a:gd name="T85" fmla="*/ 147 h 200"/>
                <a:gd name="T86" fmla="*/ 163 w 199"/>
                <a:gd name="T87" fmla="*/ 135 h 200"/>
                <a:gd name="T88" fmla="*/ 170 w 199"/>
                <a:gd name="T89" fmla="*/ 120 h 200"/>
                <a:gd name="T90" fmla="*/ 186 w 199"/>
                <a:gd name="T91" fmla="*/ 120 h 200"/>
                <a:gd name="T92" fmla="*/ 199 w 199"/>
                <a:gd name="T93" fmla="*/ 107 h 200"/>
                <a:gd name="T94" fmla="*/ 199 w 199"/>
                <a:gd name="T95" fmla="*/ 93 h 200"/>
                <a:gd name="T96" fmla="*/ 186 w 199"/>
                <a:gd name="T97" fmla="*/ 80 h 200"/>
                <a:gd name="T98" fmla="*/ 100 w 199"/>
                <a:gd name="T99" fmla="*/ 140 h 200"/>
                <a:gd name="T100" fmla="*/ 60 w 199"/>
                <a:gd name="T101" fmla="*/ 100 h 200"/>
                <a:gd name="T102" fmla="*/ 100 w 199"/>
                <a:gd name="T103" fmla="*/ 60 h 200"/>
                <a:gd name="T104" fmla="*/ 139 w 199"/>
                <a:gd name="T105" fmla="*/ 100 h 200"/>
                <a:gd name="T106" fmla="*/ 100 w 199"/>
                <a:gd name="T107" fmla="*/ 140 h 200"/>
                <a:gd name="T108" fmla="*/ 100 w 199"/>
                <a:gd name="T109" fmla="*/ 80 h 200"/>
                <a:gd name="T110" fmla="*/ 80 w 199"/>
                <a:gd name="T111" fmla="*/ 100 h 200"/>
                <a:gd name="T112" fmla="*/ 100 w 199"/>
                <a:gd name="T113" fmla="*/ 120 h 200"/>
                <a:gd name="T114" fmla="*/ 120 w 199"/>
                <a:gd name="T115" fmla="*/ 100 h 200"/>
                <a:gd name="T116" fmla="*/ 100 w 199"/>
                <a:gd name="T117" fmla="*/ 8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9" h="200">
                  <a:moveTo>
                    <a:pt x="186" y="80"/>
                  </a:moveTo>
                  <a:cubicBezTo>
                    <a:pt x="170" y="80"/>
                    <a:pt x="170" y="80"/>
                    <a:pt x="170" y="80"/>
                  </a:cubicBezTo>
                  <a:cubicBezTo>
                    <a:pt x="168" y="74"/>
                    <a:pt x="166" y="69"/>
                    <a:pt x="163" y="64"/>
                  </a:cubicBezTo>
                  <a:cubicBezTo>
                    <a:pt x="175" y="52"/>
                    <a:pt x="175" y="52"/>
                    <a:pt x="175" y="52"/>
                  </a:cubicBezTo>
                  <a:cubicBezTo>
                    <a:pt x="180" y="47"/>
                    <a:pt x="180" y="38"/>
                    <a:pt x="175" y="33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0" y="19"/>
                    <a:pt x="152" y="19"/>
                    <a:pt x="146" y="24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0" y="33"/>
                    <a:pt x="125" y="31"/>
                    <a:pt x="120" y="30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20" y="6"/>
                    <a:pt x="114" y="0"/>
                    <a:pt x="10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6" y="0"/>
                    <a:pt x="80" y="6"/>
                    <a:pt x="80" y="13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4" y="31"/>
                    <a:pt x="69" y="33"/>
                    <a:pt x="64" y="36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7" y="19"/>
                    <a:pt x="38" y="19"/>
                    <a:pt x="33" y="2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18" y="38"/>
                    <a:pt x="18" y="47"/>
                    <a:pt x="24" y="52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3" y="69"/>
                    <a:pt x="31" y="74"/>
                    <a:pt x="29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6" y="80"/>
                    <a:pt x="0" y="86"/>
                    <a:pt x="0" y="93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4"/>
                    <a:pt x="6" y="120"/>
                    <a:pt x="13" y="120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31" y="125"/>
                    <a:pt x="33" y="130"/>
                    <a:pt x="35" y="135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18" y="152"/>
                    <a:pt x="18" y="160"/>
                    <a:pt x="24" y="166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8" y="180"/>
                    <a:pt x="47" y="180"/>
                    <a:pt x="52" y="175"/>
                  </a:cubicBezTo>
                  <a:cubicBezTo>
                    <a:pt x="63" y="163"/>
                    <a:pt x="63" y="163"/>
                    <a:pt x="63" y="163"/>
                  </a:cubicBezTo>
                  <a:cubicBezTo>
                    <a:pt x="69" y="166"/>
                    <a:pt x="74" y="169"/>
                    <a:pt x="80" y="170"/>
                  </a:cubicBezTo>
                  <a:cubicBezTo>
                    <a:pt x="80" y="186"/>
                    <a:pt x="80" y="186"/>
                    <a:pt x="80" y="186"/>
                  </a:cubicBezTo>
                  <a:cubicBezTo>
                    <a:pt x="80" y="194"/>
                    <a:pt x="86" y="200"/>
                    <a:pt x="93" y="200"/>
                  </a:cubicBezTo>
                  <a:cubicBezTo>
                    <a:pt x="106" y="200"/>
                    <a:pt x="106" y="200"/>
                    <a:pt x="106" y="200"/>
                  </a:cubicBezTo>
                  <a:cubicBezTo>
                    <a:pt x="114" y="200"/>
                    <a:pt x="120" y="194"/>
                    <a:pt x="120" y="186"/>
                  </a:cubicBezTo>
                  <a:cubicBezTo>
                    <a:pt x="120" y="170"/>
                    <a:pt x="120" y="170"/>
                    <a:pt x="120" y="170"/>
                  </a:cubicBezTo>
                  <a:cubicBezTo>
                    <a:pt x="125" y="169"/>
                    <a:pt x="130" y="166"/>
                    <a:pt x="135" y="164"/>
                  </a:cubicBezTo>
                  <a:cubicBezTo>
                    <a:pt x="146" y="175"/>
                    <a:pt x="146" y="175"/>
                    <a:pt x="146" y="175"/>
                  </a:cubicBezTo>
                  <a:cubicBezTo>
                    <a:pt x="152" y="180"/>
                    <a:pt x="160" y="180"/>
                    <a:pt x="165" y="175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80" y="160"/>
                    <a:pt x="180" y="152"/>
                    <a:pt x="175" y="147"/>
                  </a:cubicBezTo>
                  <a:cubicBezTo>
                    <a:pt x="163" y="135"/>
                    <a:pt x="163" y="135"/>
                    <a:pt x="163" y="135"/>
                  </a:cubicBezTo>
                  <a:cubicBezTo>
                    <a:pt x="166" y="131"/>
                    <a:pt x="168" y="125"/>
                    <a:pt x="170" y="120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193" y="120"/>
                    <a:pt x="199" y="114"/>
                    <a:pt x="199" y="107"/>
                  </a:cubicBezTo>
                  <a:cubicBezTo>
                    <a:pt x="199" y="93"/>
                    <a:pt x="199" y="93"/>
                    <a:pt x="199" y="93"/>
                  </a:cubicBezTo>
                  <a:cubicBezTo>
                    <a:pt x="199" y="86"/>
                    <a:pt x="193" y="80"/>
                    <a:pt x="186" y="80"/>
                  </a:cubicBezTo>
                  <a:close/>
                  <a:moveTo>
                    <a:pt x="100" y="140"/>
                  </a:moveTo>
                  <a:cubicBezTo>
                    <a:pt x="78" y="140"/>
                    <a:pt x="60" y="122"/>
                    <a:pt x="60" y="100"/>
                  </a:cubicBezTo>
                  <a:cubicBezTo>
                    <a:pt x="60" y="78"/>
                    <a:pt x="78" y="60"/>
                    <a:pt x="100" y="60"/>
                  </a:cubicBezTo>
                  <a:cubicBezTo>
                    <a:pt x="122" y="60"/>
                    <a:pt x="139" y="78"/>
                    <a:pt x="139" y="100"/>
                  </a:cubicBezTo>
                  <a:cubicBezTo>
                    <a:pt x="139" y="122"/>
                    <a:pt x="122" y="140"/>
                    <a:pt x="100" y="140"/>
                  </a:cubicBezTo>
                  <a:close/>
                  <a:moveTo>
                    <a:pt x="100" y="80"/>
                  </a:moveTo>
                  <a:cubicBezTo>
                    <a:pt x="89" y="80"/>
                    <a:pt x="80" y="89"/>
                    <a:pt x="80" y="100"/>
                  </a:cubicBezTo>
                  <a:cubicBezTo>
                    <a:pt x="80" y="111"/>
                    <a:pt x="89" y="120"/>
                    <a:pt x="100" y="120"/>
                  </a:cubicBezTo>
                  <a:cubicBezTo>
                    <a:pt x="111" y="120"/>
                    <a:pt x="120" y="111"/>
                    <a:pt x="120" y="100"/>
                  </a:cubicBezTo>
                  <a:cubicBezTo>
                    <a:pt x="120" y="89"/>
                    <a:pt x="111" y="80"/>
                    <a:pt x="100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TextBox 15"/>
          <p:cNvSpPr txBox="1"/>
          <p:nvPr/>
        </p:nvSpPr>
        <p:spPr>
          <a:xfrm>
            <a:off x="7385685" y="5541010"/>
            <a:ext cx="4791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sz="24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4</a:t>
            </a:r>
            <a:r>
              <a:rPr lang="zh-CN" altLang="en-US" sz="24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、无论金额大小的电子集市目录</a:t>
            </a:r>
            <a:r>
              <a:rPr lang="zh-CN" altLang="en-US" sz="2400" b="1">
                <a:solidFill>
                  <a:srgbClr val="0B57A4"/>
                </a:solidFill>
                <a:latin typeface="+mj-ea"/>
                <a:ea typeface="+mj-ea"/>
                <a:sym typeface="+mn-lt"/>
              </a:rPr>
              <a:t>产品</a:t>
            </a:r>
            <a:endParaRPr lang="zh-CN" altLang="en-US" sz="2400" b="1">
              <a:solidFill>
                <a:srgbClr val="0B57A4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3885" y="1113155"/>
            <a:ext cx="106959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1-3 ”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物资设备采购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入口立项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 4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电子集市采购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入口立项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73050" y="247650"/>
            <a:ext cx="424116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000" b="1">
                <a:solidFill>
                  <a:srgbClr val="0B57A4"/>
                </a:solidFill>
                <a:latin typeface="+mj-ea"/>
                <a:ea typeface="+mj-ea"/>
                <a:sym typeface="+mn-ea"/>
              </a:rPr>
              <a:t>政府电子集市</a:t>
            </a:r>
            <a:r>
              <a:rPr lang="zh-CN" altLang="en-US" sz="3000" b="1">
                <a:solidFill>
                  <a:srgbClr val="0B57A4"/>
                </a:solidFill>
                <a:latin typeface="+mj-ea"/>
                <a:ea typeface="+mj-ea"/>
                <a:sym typeface="+mn-ea"/>
              </a:rPr>
              <a:t>范围</a:t>
            </a:r>
            <a:endParaRPr lang="zh-CN" altLang="en-US" sz="3000" b="1">
              <a:solidFill>
                <a:srgbClr val="0B57A4"/>
              </a:solidFill>
              <a:latin typeface="+mj-ea"/>
              <a:ea typeface="+mj-ea"/>
              <a:sym typeface="+mn-ea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51612" y="858044"/>
            <a:ext cx="11520000" cy="231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7378" t="-189" r="12048" b="189"/>
          <a:stretch>
            <a:fillRect/>
          </a:stretch>
        </p:blipFill>
        <p:spPr>
          <a:xfrm>
            <a:off x="0" y="1083310"/>
            <a:ext cx="4126865" cy="60318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6762" r="7672"/>
          <a:stretch>
            <a:fillRect/>
          </a:stretch>
        </p:blipFill>
        <p:spPr>
          <a:xfrm>
            <a:off x="4121785" y="1029335"/>
            <a:ext cx="4065905" cy="6086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690" y="1064260"/>
            <a:ext cx="3930650" cy="59251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897880" y="276860"/>
            <a:ext cx="62788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电子集市采购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选项卡入口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立项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" name="矩形 115"/>
          <p:cNvSpPr/>
          <p:nvPr/>
        </p:nvSpPr>
        <p:spPr>
          <a:xfrm>
            <a:off x="569913" y="358775"/>
            <a:ext cx="11320780" cy="6140450"/>
          </a:xfrm>
          <a:prstGeom prst="rect">
            <a:avLst/>
          </a:prstGeom>
          <a:noFill/>
          <a:ln>
            <a:solidFill>
              <a:srgbClr val="0B57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1269980" y="179070"/>
            <a:ext cx="861060" cy="791210"/>
            <a:chOff x="17748" y="282"/>
            <a:chExt cx="1356" cy="1246"/>
          </a:xfrm>
        </p:grpSpPr>
        <p:sp>
          <p:nvSpPr>
            <p:cNvPr id="17" name="矩形 16"/>
            <p:cNvSpPr/>
            <p:nvPr/>
          </p:nvSpPr>
          <p:spPr>
            <a:xfrm>
              <a:off x="17748" y="282"/>
              <a:ext cx="1357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7933" y="502"/>
              <a:ext cx="850" cy="119"/>
            </a:xfrm>
            <a:prstGeom prst="rect">
              <a:avLst/>
            </a:prstGeom>
            <a:solidFill>
              <a:srgbClr val="0B5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18298" y="871"/>
              <a:ext cx="850" cy="120"/>
            </a:xfrm>
            <a:prstGeom prst="rect">
              <a:avLst/>
            </a:prstGeom>
            <a:solidFill>
              <a:srgbClr val="0B5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H="1" flipV="1">
            <a:off x="322580" y="5866130"/>
            <a:ext cx="861060" cy="791210"/>
            <a:chOff x="17748" y="282"/>
            <a:chExt cx="1356" cy="1246"/>
          </a:xfrm>
        </p:grpSpPr>
        <p:sp>
          <p:nvSpPr>
            <p:cNvPr id="20" name="矩形 19"/>
            <p:cNvSpPr/>
            <p:nvPr/>
          </p:nvSpPr>
          <p:spPr>
            <a:xfrm>
              <a:off x="17748" y="282"/>
              <a:ext cx="1357" cy="1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933" y="502"/>
              <a:ext cx="850" cy="119"/>
            </a:xfrm>
            <a:prstGeom prst="rect">
              <a:avLst/>
            </a:prstGeom>
            <a:solidFill>
              <a:srgbClr val="0B5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5400000">
              <a:off x="18298" y="871"/>
              <a:ext cx="850" cy="120"/>
            </a:xfrm>
            <a:prstGeom prst="rect">
              <a:avLst/>
            </a:prstGeom>
            <a:solidFill>
              <a:srgbClr val="0B57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+mn-ea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3405505" y="2500630"/>
            <a:ext cx="1381125" cy="1381125"/>
          </a:xfrm>
          <a:prstGeom prst="rect">
            <a:avLst/>
          </a:prstGeom>
          <a:solidFill>
            <a:srgbClr val="0B5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12503" y="2683828"/>
            <a:ext cx="1167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000">
                <a:solidFill>
                  <a:schemeClr val="bg1"/>
                </a:solidFill>
                <a:latin typeface="+mn-ea"/>
              </a:rPr>
              <a:t>03</a:t>
            </a:r>
            <a:endParaRPr lang="en-US" altLang="zh-CN" sz="60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47615" y="2761615"/>
            <a:ext cx="573214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5000" b="1">
                <a:solidFill>
                  <a:srgbClr val="0B57A4"/>
                </a:solidFill>
                <a:latin typeface="+mn-ea"/>
                <a:sym typeface="+mn-ea"/>
              </a:rPr>
              <a:t>管理流程</a:t>
            </a:r>
            <a:r>
              <a:rPr lang="zh-CN" altLang="en-US" sz="5000" b="1">
                <a:solidFill>
                  <a:srgbClr val="0B57A4"/>
                </a:solidFill>
                <a:latin typeface="+mn-ea"/>
                <a:sym typeface="+mn-ea"/>
              </a:rPr>
              <a:t>介绍</a:t>
            </a:r>
            <a:endParaRPr lang="zh-CN" altLang="en-US" sz="5000" b="1">
              <a:solidFill>
                <a:srgbClr val="0B57A4"/>
              </a:solidFill>
              <a:latin typeface="+mn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split orient="vert"/>
      </p:transition>
    </mc:Choice>
    <mc:Fallback>
      <p:transition>
        <p:split orient="vert"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UNIT_TABLE_BEAUTIFY" val="smartTable{6be29acd-b1c2-45a8-a63d-05e3fb9b70b0}"/>
  <p:tag name="TABLE_ENDDRAG_ORIGIN_RECT" val="927*376"/>
  <p:tag name="TABLE_ENDDRAG_RECT" val="23*85*927*376"/>
  <p:tag name="TABLE_EMPHASIZE_COLOR" val="11638210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UNIT_TABLE_BEAUTIFY" val="smartTable{93d26c38-b154-4c45-9b5e-fe33fc1b6f7d}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PECIAL_SOURCE" val="bdnull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PECIAL_SOURCE" val="bdnull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PECIAL_SOURCE" val="bdnull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6.xml><?xml version="1.0" encoding="utf-8"?>
<p:tagLst xmlns:p="http://schemas.openxmlformats.org/presentationml/2006/main">
  <p:tag name="KSO_WM_UNIT_PLACING_PICTURE_USER_VIEWPORT" val="{&quot;height&quot;:10455,&quot;width&quot;:18105}"/>
</p:tagLst>
</file>

<file path=ppt/tags/tag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PECIAL_SOURCE" val="bdnull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PECIAL_SOURCE" val="bdnull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PECIAL_SOURCE" val="bdnull"/>
</p:tagLst>
</file>

<file path=ppt/tags/tag81.xml><?xml version="1.0" encoding="utf-8"?>
<p:tagLst xmlns:p="http://schemas.openxmlformats.org/presentationml/2006/main">
  <p:tag name="KSO_WM_SPECIAL_SOURCE" val="bdnull"/>
</p:tagLst>
</file>

<file path=ppt/tags/tag82.xml><?xml version="1.0" encoding="utf-8"?>
<p:tagLst xmlns:p="http://schemas.openxmlformats.org/presentationml/2006/main">
  <p:tag name="KSO_WM_SPECIAL_SOURCE" val="bdnull"/>
</p:tagLst>
</file>

<file path=ppt/tags/tag83.xml><?xml version="1.0" encoding="utf-8"?>
<p:tagLst xmlns:p="http://schemas.openxmlformats.org/presentationml/2006/main">
  <p:tag name="KSO_WM_SPECIAL_SOURCE" val="bdnull"/>
</p:tagLst>
</file>

<file path=ppt/tags/tag84.xml><?xml version="1.0" encoding="utf-8"?>
<p:tagLst xmlns:p="http://schemas.openxmlformats.org/presentationml/2006/main">
  <p:tag name="KSO_WM_SPECIAL_SOURCE" val="bdnull"/>
</p:tagLst>
</file>

<file path=ppt/tags/tag85.xml><?xml version="1.0" encoding="utf-8"?>
<p:tagLst xmlns:p="http://schemas.openxmlformats.org/presentationml/2006/main">
  <p:tag name="KSO_WM_SPECIAL_SOURCE" val="bdnull"/>
</p:tagLst>
</file>

<file path=ppt/tags/tag86.xml><?xml version="1.0" encoding="utf-8"?>
<p:tagLst xmlns:p="http://schemas.openxmlformats.org/presentationml/2006/main">
  <p:tag name="KSO_WM_SPECIAL_SOURCE" val="bdnull"/>
</p:tagLst>
</file>

<file path=ppt/tags/tag87.xml><?xml version="1.0" encoding="utf-8"?>
<p:tagLst xmlns:p="http://schemas.openxmlformats.org/presentationml/2006/main">
  <p:tag name="KSO_WM_SPECIAL_SOURCE" val="bdnull"/>
</p:tagLst>
</file>

<file path=ppt/tags/tag88.xml><?xml version="1.0" encoding="utf-8"?>
<p:tagLst xmlns:p="http://schemas.openxmlformats.org/presentationml/2006/main">
  <p:tag name="KSO_WM_SPECIAL_SOURCE" val="bdnull"/>
</p:tagLst>
</file>

<file path=ppt/tags/tag89.xml><?xml version="1.0" encoding="utf-8"?>
<p:tagLst xmlns:p="http://schemas.openxmlformats.org/presentationml/2006/main"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PECIAL_SOURCE" val="bdnull"/>
</p:tagLst>
</file>

<file path=ppt/tags/tag9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1410</Words>
  <Application>WPS 演示</Application>
  <PresentationFormat>宽屏</PresentationFormat>
  <Paragraphs>277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汉仪雅酷黑 95W</vt:lpstr>
      <vt:lpstr>黑体</vt:lpstr>
      <vt:lpstr>Arial Unicode MS</vt:lpstr>
      <vt:lpstr>Times New Roman</vt:lpstr>
      <vt:lpstr>Arial Unicode MS</vt:lpstr>
      <vt:lpstr>FZHei-B01S</vt:lpstr>
      <vt:lpstr>华文仿宋</vt:lpstr>
      <vt:lpstr>楷体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63135</dc:creator>
  <cp:lastModifiedBy>七月初夏</cp:lastModifiedBy>
  <cp:revision>140</cp:revision>
  <dcterms:created xsi:type="dcterms:W3CDTF">2019-06-19T02:08:00Z</dcterms:created>
  <dcterms:modified xsi:type="dcterms:W3CDTF">2021-05-17T06:00:12Z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2052-11.1.0.10359</vt:lpwstr>
  </property>
  <property fmtid="{D5CDD505-2E9C-101B-9397-08002B2CF9AE}" pid="3" name="KSOTemplateUUID">
    <vt:lpwstr>v1.0_mb_Ebf1piDdWuj4qYVeCn3dBA==</vt:lpwstr>
  </property>
  <property fmtid="{D5CDD505-2E9C-101B-9397-08002B2CF9AE}" pid="4" name="ICV">
    <vt:lpwstr>10DC01B92D8F4E3BBB4C5C22EC86F080</vt:lpwstr>
  </property>
</Properties>
</file>